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295" r:id="rId4"/>
    <p:sldId id="287" r:id="rId5"/>
    <p:sldId id="288" r:id="rId6"/>
    <p:sldId id="302" r:id="rId7"/>
    <p:sldId id="271" r:id="rId8"/>
    <p:sldId id="265" r:id="rId9"/>
    <p:sldId id="266" r:id="rId10"/>
    <p:sldId id="267" r:id="rId11"/>
    <p:sldId id="268" r:id="rId12"/>
    <p:sldId id="269" r:id="rId13"/>
    <p:sldId id="303" r:id="rId14"/>
    <p:sldId id="304" r:id="rId15"/>
    <p:sldId id="308" r:id="rId16"/>
    <p:sldId id="309" r:id="rId17"/>
    <p:sldId id="310" r:id="rId18"/>
    <p:sldId id="263" r:id="rId19"/>
    <p:sldId id="312" r:id="rId20"/>
    <p:sldId id="314" r:id="rId21"/>
    <p:sldId id="315" r:id="rId22"/>
    <p:sldId id="307" r:id="rId23"/>
    <p:sldId id="305" r:id="rId24"/>
    <p:sldId id="306" r:id="rId25"/>
    <p:sldId id="317" r:id="rId26"/>
    <p:sldId id="316" r:id="rId27"/>
    <p:sldId id="319" r:id="rId28"/>
    <p:sldId id="320" r:id="rId29"/>
    <p:sldId id="299" r:id="rId30"/>
    <p:sldId id="275" r:id="rId31"/>
    <p:sldId id="321" r:id="rId32"/>
    <p:sldId id="322" r:id="rId33"/>
    <p:sldId id="323" r:id="rId34"/>
    <p:sldId id="262" r:id="rId35"/>
    <p:sldId id="327" r:id="rId36"/>
    <p:sldId id="318" r:id="rId37"/>
    <p:sldId id="325" r:id="rId38"/>
    <p:sldId id="326" r:id="rId3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4660"/>
  </p:normalViewPr>
  <p:slideViewPr>
    <p:cSldViewPr>
      <p:cViewPr varScale="1">
        <p:scale>
          <a:sx n="35" d="100"/>
          <a:sy n="35" d="100"/>
        </p:scale>
        <p:origin x="136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ov_delovni_lis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ov_delovni_lis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ov_delovni_lis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ov_delovni_lis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88151081804683E-2"/>
          <c:y val="2.86004257785171E-2"/>
          <c:w val="0.92880740168150333"/>
          <c:h val="0.43123361668523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32C-4119-A916-4F5085A8AC2D}"/>
              </c:ext>
            </c:extLst>
          </c:dPt>
          <c:dLbls>
            <c:dLbl>
              <c:idx val="0"/>
              <c:layout>
                <c:manualLayout>
                  <c:x val="-2.4842701358691087E-3"/>
                  <c:y val="-7.15010644462927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55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C-4119-A916-4F5085A8AC2D}"/>
                </c:ext>
              </c:extLst>
            </c:dLbl>
            <c:dLbl>
              <c:idx val="1"/>
              <c:layout>
                <c:manualLayout>
                  <c:x val="4.9681490788973373E-3"/>
                  <c:y val="-1.906695051901140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39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C-4119-A916-4F5085A8AC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22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C-4119-A916-4F5085A8AC2D}"/>
                </c:ext>
              </c:extLst>
            </c:dLbl>
            <c:dLbl>
              <c:idx val="3"/>
              <c:layout>
                <c:manualLayout>
                  <c:x val="0"/>
                  <c:y val="-0.1144020784477400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11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2C-4119-A916-4F5085A8AC2D}"/>
                </c:ext>
              </c:extLst>
            </c:dLbl>
            <c:dLbl>
              <c:idx val="4"/>
              <c:layout>
                <c:manualLayout>
                  <c:x val="0"/>
                  <c:y val="-0.114401703114068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4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2C-4119-A916-4F5085A8AC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posilstvo</c:v>
                </c:pt>
                <c:pt idx="1">
                  <c:v>vojna</c:v>
                </c:pt>
                <c:pt idx="2">
                  <c:v>EIT zdravljenje</c:v>
                </c:pt>
                <c:pt idx="3">
                  <c:v>fizično nasilje</c:v>
                </c:pt>
                <c:pt idx="4">
                  <c:v>n.katastrofe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 formatCode="0%">
                  <c:v>55</c:v>
                </c:pt>
                <c:pt idx="1">
                  <c:v>39</c:v>
                </c:pt>
                <c:pt idx="2">
                  <c:v>22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2C-4119-A916-4F5085A8AC2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Nizi 2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posilstvo</c:v>
                </c:pt>
                <c:pt idx="1">
                  <c:v>vojna</c:v>
                </c:pt>
                <c:pt idx="2">
                  <c:v>EIT zdravljenje</c:v>
                </c:pt>
                <c:pt idx="3">
                  <c:v>fizično nasilje</c:v>
                </c:pt>
                <c:pt idx="4">
                  <c:v>n.katastrofe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732C-4119-A916-4F5085A8AC2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Nizi 3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posilstvo</c:v>
                </c:pt>
                <c:pt idx="1">
                  <c:v>vojna</c:v>
                </c:pt>
                <c:pt idx="2">
                  <c:v>EIT zdravljenje</c:v>
                </c:pt>
                <c:pt idx="3">
                  <c:v>fizično nasilje</c:v>
                </c:pt>
                <c:pt idx="4">
                  <c:v>n.katastrofe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732C-4119-A916-4F5085A8A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471296"/>
        <c:axId val="59792128"/>
      </c:barChart>
      <c:catAx>
        <c:axId val="12447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792128"/>
        <c:crosses val="autoZero"/>
        <c:auto val="1"/>
        <c:lblAlgn val="ctr"/>
        <c:lblOffset val="100"/>
        <c:noMultiLvlLbl val="0"/>
      </c:catAx>
      <c:valAx>
        <c:axId val="5979212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2447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septični šok - smrtnost v %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81,8</a:t>
                    </a:r>
                  </a:p>
                </c:rich>
              </c:tx>
              <c:spPr>
                <a:solidFill>
                  <a:schemeClr val="bg1">
                    <a:lumMod val="75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67-48CB-B76F-8B3A57EC941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23,1</a:t>
                    </a:r>
                  </a:p>
                </c:rich>
              </c:tx>
              <c:spPr>
                <a:solidFill>
                  <a:schemeClr val="bg1">
                    <a:lumMod val="75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67-48CB-B76F-8B3A57EC9414}"/>
                </c:ext>
              </c:extLst>
            </c:dLbl>
            <c:dLbl>
              <c:idx val="45"/>
              <c:layout>
                <c:manualLayout>
                  <c:x val="0.40722665864587765"/>
                  <c:y val="0.542100145643450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46,6</a:t>
                    </a:r>
                  </a:p>
                </c:rich>
              </c:tx>
              <c:spPr>
                <a:solidFill>
                  <a:schemeClr val="bg1">
                    <a:lumMod val="75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67-48CB-B76F-8B3A57EC94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Sheet1!$A$2:$A$47</c:f>
              <c:strCache>
                <c:ptCount val="46"/>
                <c:pt idx="0">
                  <c:v>Degoricija et al.2006</c:v>
                </c:pt>
                <c:pt idx="1">
                  <c:v>Angkasekwinai et al.2007</c:v>
                </c:pt>
                <c:pt idx="2">
                  <c:v>Nesseler et al.2013</c:v>
                </c:pt>
                <c:pt idx="3">
                  <c:v>Sakr et al.2013</c:v>
                </c:pt>
                <c:pt idx="4">
                  <c:v>GoncalvesPereira et al.2014</c:v>
                </c:pt>
                <c:pt idx="5">
                  <c:v>Leligdowicz et al.2014</c:v>
                </c:pt>
                <c:pt idx="6">
                  <c:v>Ortiz et al.2014</c:v>
                </c:pt>
                <c:pt idx="7">
                  <c:v>Laupland et al.2004</c:v>
                </c:pt>
                <c:pt idx="8">
                  <c:v>Gaspraovic et al.2006</c:v>
                </c:pt>
                <c:pt idx="9">
                  <c:v>Shapiro et al.2006</c:v>
                </c:pt>
                <c:pt idx="10">
                  <c:v>Pavoa et al.2009</c:v>
                </c:pt>
                <c:pt idx="11">
                  <c:v>Klein et al.2012</c:v>
                </c:pt>
                <c:pt idx="12">
                  <c:v>Kaukonen et al.2014</c:v>
                </c:pt>
                <c:pt idx="13">
                  <c:v>Rangel-Frausto et al.1995</c:v>
                </c:pt>
                <c:pt idx="14">
                  <c:v>Salvo et al.1995</c:v>
                </c:pt>
                <c:pt idx="15">
                  <c:v>Alberti et al.2002</c:v>
                </c:pt>
                <c:pt idx="16">
                  <c:v>Rodriguez et al.2001</c:v>
                </c:pt>
                <c:pt idx="17">
                  <c:v>Silva et al.2004</c:v>
                </c:pt>
                <c:pt idx="18">
                  <c:v>Laupland et al.2005</c:v>
                </c:pt>
                <c:pt idx="19">
                  <c:v>Vincent et al.2006</c:v>
                </c:pt>
                <c:pt idx="20">
                  <c:v>Karlsson et al.2007</c:v>
                </c:pt>
                <c:pt idx="21">
                  <c:v>Sakr et al.2007</c:v>
                </c:pt>
                <c:pt idx="22">
                  <c:v>Kauss et al.2010</c:v>
                </c:pt>
                <c:pt idx="23">
                  <c:v>Levy et al.2010</c:v>
                </c:pt>
                <c:pt idx="24">
                  <c:v>Phua et al.2011</c:v>
                </c:pt>
                <c:pt idx="25">
                  <c:v>Ogura et al.2014</c:v>
                </c:pt>
                <c:pt idx="26">
                  <c:v>GiViTi database 2015</c:v>
                </c:pt>
                <c:pt idx="27">
                  <c:v>Lundberg et al.1998</c:v>
                </c:pt>
                <c:pt idx="28">
                  <c:v>Quenot et al.</c:v>
                </c:pt>
                <c:pt idx="29">
                  <c:v>Peake et al.2009</c:v>
                </c:pt>
                <c:pt idx="30">
                  <c:v>Dahmash et al.1993</c:v>
                </c:pt>
                <c:pt idx="31">
                  <c:v>McLauchlan et al.1995</c:v>
                </c:pt>
                <c:pt idx="32">
                  <c:v>Pittet et al.1995</c:v>
                </c:pt>
                <c:pt idx="33">
                  <c:v>Shoenberg et al.1998</c:v>
                </c:pt>
                <c:pt idx="34">
                  <c:v>Engel et al.2007</c:v>
                </c:pt>
                <c:pt idx="35">
                  <c:v>Esteban et al.2007</c:v>
                </c:pt>
                <c:pt idx="36">
                  <c:v>Khwainnimit et al.2009</c:v>
                </c:pt>
                <c:pt idx="37">
                  <c:v>Moore et al.2011</c:v>
                </c:pt>
                <c:pt idx="38">
                  <c:v>Zahar et al.2011</c:v>
                </c:pt>
                <c:pt idx="39">
                  <c:v>Klein et al.2012</c:v>
                </c:pt>
                <c:pt idx="40">
                  <c:v>Park et al. 2012</c:v>
                </c:pt>
                <c:pt idx="41">
                  <c:v>Liu et al.2014</c:v>
                </c:pt>
                <c:pt idx="42">
                  <c:v>Annane et al.2003</c:v>
                </c:pt>
                <c:pt idx="43">
                  <c:v>Flaatten et al.2004</c:v>
                </c:pt>
                <c:pt idx="44">
                  <c:v>Whittaker et al.2013</c:v>
                </c:pt>
                <c:pt idx="45">
                  <c:v>SKUPAJ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72</c:v>
                </c:pt>
                <c:pt idx="1">
                  <c:v>52.6</c:v>
                </c:pt>
                <c:pt idx="2">
                  <c:v>32.299999999999997</c:v>
                </c:pt>
                <c:pt idx="3">
                  <c:v>58.6</c:v>
                </c:pt>
                <c:pt idx="4">
                  <c:v>48.8</c:v>
                </c:pt>
                <c:pt idx="5">
                  <c:v>52</c:v>
                </c:pt>
                <c:pt idx="6">
                  <c:v>45.1</c:v>
                </c:pt>
                <c:pt idx="7">
                  <c:v>50.9</c:v>
                </c:pt>
                <c:pt idx="8">
                  <c:v>34.1</c:v>
                </c:pt>
                <c:pt idx="9">
                  <c:v>28.3</c:v>
                </c:pt>
                <c:pt idx="10">
                  <c:v>44.1</c:v>
                </c:pt>
                <c:pt idx="11">
                  <c:v>53.1</c:v>
                </c:pt>
                <c:pt idx="12">
                  <c:v>28.6</c:v>
                </c:pt>
                <c:pt idx="13">
                  <c:v>46.4</c:v>
                </c:pt>
                <c:pt idx="14">
                  <c:v>81.8</c:v>
                </c:pt>
                <c:pt idx="15">
                  <c:v>63.8</c:v>
                </c:pt>
                <c:pt idx="16">
                  <c:v>45.6</c:v>
                </c:pt>
                <c:pt idx="17">
                  <c:v>52.2</c:v>
                </c:pt>
                <c:pt idx="18">
                  <c:v>49.1</c:v>
                </c:pt>
                <c:pt idx="19">
                  <c:v>54.1</c:v>
                </c:pt>
                <c:pt idx="20">
                  <c:v>24.8</c:v>
                </c:pt>
                <c:pt idx="21">
                  <c:v>54.1</c:v>
                </c:pt>
                <c:pt idx="22">
                  <c:v>72.5</c:v>
                </c:pt>
                <c:pt idx="23">
                  <c:v>36.700000000000003</c:v>
                </c:pt>
                <c:pt idx="24">
                  <c:v>47</c:v>
                </c:pt>
                <c:pt idx="25">
                  <c:v>41.5</c:v>
                </c:pt>
                <c:pt idx="26">
                  <c:v>60.6</c:v>
                </c:pt>
                <c:pt idx="27">
                  <c:v>46.3</c:v>
                </c:pt>
                <c:pt idx="28">
                  <c:v>48.7</c:v>
                </c:pt>
                <c:pt idx="29">
                  <c:v>23.1</c:v>
                </c:pt>
                <c:pt idx="30">
                  <c:v>38.9</c:v>
                </c:pt>
                <c:pt idx="31">
                  <c:v>72.3</c:v>
                </c:pt>
                <c:pt idx="32">
                  <c:v>58.3</c:v>
                </c:pt>
                <c:pt idx="33">
                  <c:v>40</c:v>
                </c:pt>
                <c:pt idx="34">
                  <c:v>62.6</c:v>
                </c:pt>
                <c:pt idx="35">
                  <c:v>45.8</c:v>
                </c:pt>
                <c:pt idx="36">
                  <c:v>54.1</c:v>
                </c:pt>
                <c:pt idx="37">
                  <c:v>36.1</c:v>
                </c:pt>
                <c:pt idx="38">
                  <c:v>40.6</c:v>
                </c:pt>
                <c:pt idx="39">
                  <c:v>61.7</c:v>
                </c:pt>
                <c:pt idx="40">
                  <c:v>30.8</c:v>
                </c:pt>
                <c:pt idx="41">
                  <c:v>32.6</c:v>
                </c:pt>
                <c:pt idx="42">
                  <c:v>50.7</c:v>
                </c:pt>
                <c:pt idx="43">
                  <c:v>29.3</c:v>
                </c:pt>
                <c:pt idx="44">
                  <c:v>36.4</c:v>
                </c:pt>
                <c:pt idx="45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67-48CB-B76F-8B3A57EC94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Sheet1!$A$2:$A$47</c:f>
              <c:strCache>
                <c:ptCount val="46"/>
                <c:pt idx="0">
                  <c:v>Degoricija et al.2006</c:v>
                </c:pt>
                <c:pt idx="1">
                  <c:v>Angkasekwinai et al.2007</c:v>
                </c:pt>
                <c:pt idx="2">
                  <c:v>Nesseler et al.2013</c:v>
                </c:pt>
                <c:pt idx="3">
                  <c:v>Sakr et al.2013</c:v>
                </c:pt>
                <c:pt idx="4">
                  <c:v>GoncalvesPereira et al.2014</c:v>
                </c:pt>
                <c:pt idx="5">
                  <c:v>Leligdowicz et al.2014</c:v>
                </c:pt>
                <c:pt idx="6">
                  <c:v>Ortiz et al.2014</c:v>
                </c:pt>
                <c:pt idx="7">
                  <c:v>Laupland et al.2004</c:v>
                </c:pt>
                <c:pt idx="8">
                  <c:v>Gaspraovic et al.2006</c:v>
                </c:pt>
                <c:pt idx="9">
                  <c:v>Shapiro et al.2006</c:v>
                </c:pt>
                <c:pt idx="10">
                  <c:v>Pavoa et al.2009</c:v>
                </c:pt>
                <c:pt idx="11">
                  <c:v>Klein et al.2012</c:v>
                </c:pt>
                <c:pt idx="12">
                  <c:v>Kaukonen et al.2014</c:v>
                </c:pt>
                <c:pt idx="13">
                  <c:v>Rangel-Frausto et al.1995</c:v>
                </c:pt>
                <c:pt idx="14">
                  <c:v>Salvo et al.1995</c:v>
                </c:pt>
                <c:pt idx="15">
                  <c:v>Alberti et al.2002</c:v>
                </c:pt>
                <c:pt idx="16">
                  <c:v>Rodriguez et al.2001</c:v>
                </c:pt>
                <c:pt idx="17">
                  <c:v>Silva et al.2004</c:v>
                </c:pt>
                <c:pt idx="18">
                  <c:v>Laupland et al.2005</c:v>
                </c:pt>
                <c:pt idx="19">
                  <c:v>Vincent et al.2006</c:v>
                </c:pt>
                <c:pt idx="20">
                  <c:v>Karlsson et al.2007</c:v>
                </c:pt>
                <c:pt idx="21">
                  <c:v>Sakr et al.2007</c:v>
                </c:pt>
                <c:pt idx="22">
                  <c:v>Kauss et al.2010</c:v>
                </c:pt>
                <c:pt idx="23">
                  <c:v>Levy et al.2010</c:v>
                </c:pt>
                <c:pt idx="24">
                  <c:v>Phua et al.2011</c:v>
                </c:pt>
                <c:pt idx="25">
                  <c:v>Ogura et al.2014</c:v>
                </c:pt>
                <c:pt idx="26">
                  <c:v>GiViTi database 2015</c:v>
                </c:pt>
                <c:pt idx="27">
                  <c:v>Lundberg et al.1998</c:v>
                </c:pt>
                <c:pt idx="28">
                  <c:v>Quenot et al.</c:v>
                </c:pt>
                <c:pt idx="29">
                  <c:v>Peake et al.2009</c:v>
                </c:pt>
                <c:pt idx="30">
                  <c:v>Dahmash et al.1993</c:v>
                </c:pt>
                <c:pt idx="31">
                  <c:v>McLauchlan et al.1995</c:v>
                </c:pt>
                <c:pt idx="32">
                  <c:v>Pittet et al.1995</c:v>
                </c:pt>
                <c:pt idx="33">
                  <c:v>Shoenberg et al.1998</c:v>
                </c:pt>
                <c:pt idx="34">
                  <c:v>Engel et al.2007</c:v>
                </c:pt>
                <c:pt idx="35">
                  <c:v>Esteban et al.2007</c:v>
                </c:pt>
                <c:pt idx="36">
                  <c:v>Khwainnimit et al.2009</c:v>
                </c:pt>
                <c:pt idx="37">
                  <c:v>Moore et al.2011</c:v>
                </c:pt>
                <c:pt idx="38">
                  <c:v>Zahar et al.2011</c:v>
                </c:pt>
                <c:pt idx="39">
                  <c:v>Klein et al.2012</c:v>
                </c:pt>
                <c:pt idx="40">
                  <c:v>Park et al. 2012</c:v>
                </c:pt>
                <c:pt idx="41">
                  <c:v>Liu et al.2014</c:v>
                </c:pt>
                <c:pt idx="42">
                  <c:v>Annane et al.2003</c:v>
                </c:pt>
                <c:pt idx="43">
                  <c:v>Flaatten et al.2004</c:v>
                </c:pt>
                <c:pt idx="44">
                  <c:v>Whittaker et al.2013</c:v>
                </c:pt>
                <c:pt idx="45">
                  <c:v>SKUPAJ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</c:numCache>
            </c:numRef>
          </c:val>
          <c:extLst>
            <c:ext xmlns:c16="http://schemas.microsoft.com/office/drawing/2014/chart" uri="{C3380CC4-5D6E-409C-BE32-E72D297353CC}">
              <c16:uniqueId val="{00000004-8F67-48CB-B76F-8B3A57EC94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Sheet1!$A$2:$A$47</c:f>
              <c:strCache>
                <c:ptCount val="46"/>
                <c:pt idx="0">
                  <c:v>Degoricija et al.2006</c:v>
                </c:pt>
                <c:pt idx="1">
                  <c:v>Angkasekwinai et al.2007</c:v>
                </c:pt>
                <c:pt idx="2">
                  <c:v>Nesseler et al.2013</c:v>
                </c:pt>
                <c:pt idx="3">
                  <c:v>Sakr et al.2013</c:v>
                </c:pt>
                <c:pt idx="4">
                  <c:v>GoncalvesPereira et al.2014</c:v>
                </c:pt>
                <c:pt idx="5">
                  <c:v>Leligdowicz et al.2014</c:v>
                </c:pt>
                <c:pt idx="6">
                  <c:v>Ortiz et al.2014</c:v>
                </c:pt>
                <c:pt idx="7">
                  <c:v>Laupland et al.2004</c:v>
                </c:pt>
                <c:pt idx="8">
                  <c:v>Gaspraovic et al.2006</c:v>
                </c:pt>
                <c:pt idx="9">
                  <c:v>Shapiro et al.2006</c:v>
                </c:pt>
                <c:pt idx="10">
                  <c:v>Pavoa et al.2009</c:v>
                </c:pt>
                <c:pt idx="11">
                  <c:v>Klein et al.2012</c:v>
                </c:pt>
                <c:pt idx="12">
                  <c:v>Kaukonen et al.2014</c:v>
                </c:pt>
                <c:pt idx="13">
                  <c:v>Rangel-Frausto et al.1995</c:v>
                </c:pt>
                <c:pt idx="14">
                  <c:v>Salvo et al.1995</c:v>
                </c:pt>
                <c:pt idx="15">
                  <c:v>Alberti et al.2002</c:v>
                </c:pt>
                <c:pt idx="16">
                  <c:v>Rodriguez et al.2001</c:v>
                </c:pt>
                <c:pt idx="17">
                  <c:v>Silva et al.2004</c:v>
                </c:pt>
                <c:pt idx="18">
                  <c:v>Laupland et al.2005</c:v>
                </c:pt>
                <c:pt idx="19">
                  <c:v>Vincent et al.2006</c:v>
                </c:pt>
                <c:pt idx="20">
                  <c:v>Karlsson et al.2007</c:v>
                </c:pt>
                <c:pt idx="21">
                  <c:v>Sakr et al.2007</c:v>
                </c:pt>
                <c:pt idx="22">
                  <c:v>Kauss et al.2010</c:v>
                </c:pt>
                <c:pt idx="23">
                  <c:v>Levy et al.2010</c:v>
                </c:pt>
                <c:pt idx="24">
                  <c:v>Phua et al.2011</c:v>
                </c:pt>
                <c:pt idx="25">
                  <c:v>Ogura et al.2014</c:v>
                </c:pt>
                <c:pt idx="26">
                  <c:v>GiViTi database 2015</c:v>
                </c:pt>
                <c:pt idx="27">
                  <c:v>Lundberg et al.1998</c:v>
                </c:pt>
                <c:pt idx="28">
                  <c:v>Quenot et al.</c:v>
                </c:pt>
                <c:pt idx="29">
                  <c:v>Peake et al.2009</c:v>
                </c:pt>
                <c:pt idx="30">
                  <c:v>Dahmash et al.1993</c:v>
                </c:pt>
                <c:pt idx="31">
                  <c:v>McLauchlan et al.1995</c:v>
                </c:pt>
                <c:pt idx="32">
                  <c:v>Pittet et al.1995</c:v>
                </c:pt>
                <c:pt idx="33">
                  <c:v>Shoenberg et al.1998</c:v>
                </c:pt>
                <c:pt idx="34">
                  <c:v>Engel et al.2007</c:v>
                </c:pt>
                <c:pt idx="35">
                  <c:v>Esteban et al.2007</c:v>
                </c:pt>
                <c:pt idx="36">
                  <c:v>Khwainnimit et al.2009</c:v>
                </c:pt>
                <c:pt idx="37">
                  <c:v>Moore et al.2011</c:v>
                </c:pt>
                <c:pt idx="38">
                  <c:v>Zahar et al.2011</c:v>
                </c:pt>
                <c:pt idx="39">
                  <c:v>Klein et al.2012</c:v>
                </c:pt>
                <c:pt idx="40">
                  <c:v>Park et al. 2012</c:v>
                </c:pt>
                <c:pt idx="41">
                  <c:v>Liu et al.2014</c:v>
                </c:pt>
                <c:pt idx="42">
                  <c:v>Annane et al.2003</c:v>
                </c:pt>
                <c:pt idx="43">
                  <c:v>Flaatten et al.2004</c:v>
                </c:pt>
                <c:pt idx="44">
                  <c:v>Whittaker et al.2013</c:v>
                </c:pt>
                <c:pt idx="45">
                  <c:v>SKUPAJ</c:v>
                </c:pt>
              </c:strCache>
            </c:strRef>
          </c:cat>
          <c:val>
            <c:numRef>
              <c:f>Sheet1!$D$2:$D$47</c:f>
              <c:numCache>
                <c:formatCode>General</c:formatCode>
                <c:ptCount val="46"/>
              </c:numCache>
            </c:numRef>
          </c:val>
          <c:extLst>
            <c:ext xmlns:c16="http://schemas.microsoft.com/office/drawing/2014/chart" uri="{C3380CC4-5D6E-409C-BE32-E72D297353CC}">
              <c16:uniqueId val="{00000005-8F67-48CB-B76F-8B3A57EC9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30528"/>
        <c:axId val="59789248"/>
      </c:barChart>
      <c:catAx>
        <c:axId val="139030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59789248"/>
        <c:crosses val="autoZero"/>
        <c:auto val="1"/>
        <c:lblAlgn val="ctr"/>
        <c:lblOffset val="100"/>
        <c:noMultiLvlLbl val="0"/>
      </c:catAx>
      <c:valAx>
        <c:axId val="59789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903052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pravilen atb. - smrtnost 12 do 51%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Sheet1!$A$2:$A$17</c:f>
              <c:strCache>
                <c:ptCount val="16"/>
                <c:pt idx="0">
                  <c:v>Kim et al. 2004</c:v>
                </c:pt>
                <c:pt idx="1">
                  <c:v>Kang et al. 2005</c:v>
                </c:pt>
                <c:pt idx="2">
                  <c:v>Micek et al.2005</c:v>
                </c:pt>
                <c:pt idx="3">
                  <c:v>Shorr et al. 2008</c:v>
                </c:pt>
                <c:pt idx="4">
                  <c:v>Rodriguet-Bano, et al. 2009</c:v>
                </c:pt>
                <c:pt idx="5">
                  <c:v>Erbay et al.2009</c:v>
                </c:pt>
                <c:pt idx="6">
                  <c:v>Kumar et al.2009</c:v>
                </c:pt>
                <c:pt idx="7">
                  <c:v>Tseng et al. 2009</c:v>
                </c:pt>
                <c:pt idx="8">
                  <c:v>Micek et al.2010</c:v>
                </c:pt>
                <c:pt idx="9">
                  <c:v>Paul et al.2010</c:v>
                </c:pt>
                <c:pt idx="10">
                  <c:v>Joung et al.2010</c:v>
                </c:pt>
                <c:pt idx="11">
                  <c:v>Suppli et al.2011</c:v>
                </c:pt>
                <c:pt idx="12">
                  <c:v>Reisfeld et al.2011</c:v>
                </c:pt>
                <c:pt idx="13">
                  <c:v>Wilke et al.2011</c:v>
                </c:pt>
                <c:pt idx="14">
                  <c:v>Labelle et al.2012</c:v>
                </c:pt>
                <c:pt idx="15">
                  <c:v>Tumbarello et al.2013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36.67</c:v>
                </c:pt>
                <c:pt idx="1">
                  <c:v>27.41</c:v>
                </c:pt>
                <c:pt idx="2">
                  <c:v>17.829999999999998</c:v>
                </c:pt>
                <c:pt idx="3">
                  <c:v>11.94</c:v>
                </c:pt>
                <c:pt idx="4">
                  <c:v>18.18</c:v>
                </c:pt>
                <c:pt idx="5">
                  <c:v>39.53</c:v>
                </c:pt>
                <c:pt idx="6">
                  <c:v>48</c:v>
                </c:pt>
                <c:pt idx="7">
                  <c:v>35.44</c:v>
                </c:pt>
                <c:pt idx="8">
                  <c:v>36.4</c:v>
                </c:pt>
                <c:pt idx="9">
                  <c:v>33.33</c:v>
                </c:pt>
                <c:pt idx="10">
                  <c:v>22.45</c:v>
                </c:pt>
                <c:pt idx="11">
                  <c:v>20.55</c:v>
                </c:pt>
                <c:pt idx="12">
                  <c:v>33.479999999999997</c:v>
                </c:pt>
                <c:pt idx="13">
                  <c:v>14.02</c:v>
                </c:pt>
                <c:pt idx="14">
                  <c:v>51.38</c:v>
                </c:pt>
                <c:pt idx="15">
                  <c:v>24.07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4-4736-83FE-F2DC510FD3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nepravilen atb. - smrtnost 14 do 89%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Sheet1!$A$2:$A$17</c:f>
              <c:strCache>
                <c:ptCount val="16"/>
                <c:pt idx="0">
                  <c:v>Kim et al. 2004</c:v>
                </c:pt>
                <c:pt idx="1">
                  <c:v>Kang et al. 2005</c:v>
                </c:pt>
                <c:pt idx="2">
                  <c:v>Micek et al.2005</c:v>
                </c:pt>
                <c:pt idx="3">
                  <c:v>Shorr et al. 2008</c:v>
                </c:pt>
                <c:pt idx="4">
                  <c:v>Rodriguet-Bano, et al. 2009</c:v>
                </c:pt>
                <c:pt idx="5">
                  <c:v>Erbay et al.2009</c:v>
                </c:pt>
                <c:pt idx="6">
                  <c:v>Kumar et al.2009</c:v>
                </c:pt>
                <c:pt idx="7">
                  <c:v>Tseng et al. 2009</c:v>
                </c:pt>
                <c:pt idx="8">
                  <c:v>Micek et al.2010</c:v>
                </c:pt>
                <c:pt idx="9">
                  <c:v>Paul et al.2010</c:v>
                </c:pt>
                <c:pt idx="10">
                  <c:v>Joung et al.2010</c:v>
                </c:pt>
                <c:pt idx="11">
                  <c:v>Suppli et al.2011</c:v>
                </c:pt>
                <c:pt idx="12">
                  <c:v>Reisfeld et al.2011</c:v>
                </c:pt>
                <c:pt idx="13">
                  <c:v>Wilke et al.2011</c:v>
                </c:pt>
                <c:pt idx="14">
                  <c:v>Labelle et al.2012</c:v>
                </c:pt>
                <c:pt idx="15">
                  <c:v>Tumbarello et al.2013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41.24</c:v>
                </c:pt>
                <c:pt idx="1">
                  <c:v>38.409999999999997</c:v>
                </c:pt>
                <c:pt idx="2">
                  <c:v>30.67</c:v>
                </c:pt>
                <c:pt idx="3">
                  <c:v>19.64</c:v>
                </c:pt>
                <c:pt idx="4">
                  <c:v>24.24</c:v>
                </c:pt>
                <c:pt idx="5">
                  <c:v>65</c:v>
                </c:pt>
                <c:pt idx="6">
                  <c:v>89.7</c:v>
                </c:pt>
                <c:pt idx="7">
                  <c:v>50</c:v>
                </c:pt>
                <c:pt idx="8">
                  <c:v>51.68</c:v>
                </c:pt>
                <c:pt idx="9">
                  <c:v>49.12</c:v>
                </c:pt>
                <c:pt idx="10">
                  <c:v>49.25</c:v>
                </c:pt>
                <c:pt idx="11">
                  <c:v>40</c:v>
                </c:pt>
                <c:pt idx="12">
                  <c:v>46.36</c:v>
                </c:pt>
                <c:pt idx="13">
                  <c:v>26.32</c:v>
                </c:pt>
                <c:pt idx="14">
                  <c:v>68.38</c:v>
                </c:pt>
                <c:pt idx="15">
                  <c:v>64.290000000000006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4-4736-83FE-F2DC510FD3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Kim et al. 2004</c:v>
                </c:pt>
                <c:pt idx="1">
                  <c:v>Kang et al. 2005</c:v>
                </c:pt>
                <c:pt idx="2">
                  <c:v>Micek et al.2005</c:v>
                </c:pt>
                <c:pt idx="3">
                  <c:v>Shorr et al. 2008</c:v>
                </c:pt>
                <c:pt idx="4">
                  <c:v>Rodriguet-Bano, et al. 2009</c:v>
                </c:pt>
                <c:pt idx="5">
                  <c:v>Erbay et al.2009</c:v>
                </c:pt>
                <c:pt idx="6">
                  <c:v>Kumar et al.2009</c:v>
                </c:pt>
                <c:pt idx="7">
                  <c:v>Tseng et al. 2009</c:v>
                </c:pt>
                <c:pt idx="8">
                  <c:v>Micek et al.2010</c:v>
                </c:pt>
                <c:pt idx="9">
                  <c:v>Paul et al.2010</c:v>
                </c:pt>
                <c:pt idx="10">
                  <c:v>Joung et al.2010</c:v>
                </c:pt>
                <c:pt idx="11">
                  <c:v>Suppli et al.2011</c:v>
                </c:pt>
                <c:pt idx="12">
                  <c:v>Reisfeld et al.2011</c:v>
                </c:pt>
                <c:pt idx="13">
                  <c:v>Wilke et al.2011</c:v>
                </c:pt>
                <c:pt idx="14">
                  <c:v>Labelle et al.2012</c:v>
                </c:pt>
                <c:pt idx="15">
                  <c:v>Tumbarello et al.2013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DB24-4736-83FE-F2DC510FD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10080"/>
        <c:axId val="38037184"/>
      </c:barChart>
      <c:catAx>
        <c:axId val="211310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8037184"/>
        <c:crossesAt val="0"/>
        <c:auto val="1"/>
        <c:lblAlgn val="ctr"/>
        <c:lblOffset val="100"/>
        <c:noMultiLvlLbl val="0"/>
      </c:catAx>
      <c:valAx>
        <c:axId val="380371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11310080"/>
        <c:crosses val="autoZero"/>
        <c:crossBetween val="between"/>
      </c:valAx>
      <c:spPr>
        <a:ln cmpd="dbl"/>
      </c:spPr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4.4861391929187228E-2"/>
          <c:w val="0.64358219111499948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EGDT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3"/>
                <c:pt idx="0">
                  <c:v>ProCESS</c:v>
                </c:pt>
                <c:pt idx="1">
                  <c:v>ARISE</c:v>
                </c:pt>
                <c:pt idx="2">
                  <c:v>ProMISe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31.9</c:v>
                </c:pt>
                <c:pt idx="1">
                  <c:v>14.5</c:v>
                </c:pt>
                <c:pt idx="2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C-4A2E-B212-6EB1BC3E351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Standardna terapija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List1!$A$2:$A$5</c:f>
              <c:strCache>
                <c:ptCount val="3"/>
                <c:pt idx="0">
                  <c:v>ProCESS</c:v>
                </c:pt>
                <c:pt idx="1">
                  <c:v>ARISE</c:v>
                </c:pt>
                <c:pt idx="2">
                  <c:v>ProMISe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33.700000000000003</c:v>
                </c:pt>
                <c:pt idx="1">
                  <c:v>15.7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C-4A2E-B212-6EB1BC3E351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Standardna terapija po protokolu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List1!$A$2:$A$5</c:f>
              <c:strCache>
                <c:ptCount val="3"/>
                <c:pt idx="0">
                  <c:v>ProCESS</c:v>
                </c:pt>
                <c:pt idx="1">
                  <c:v>ARISE</c:v>
                </c:pt>
                <c:pt idx="2">
                  <c:v>ProMISe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C-4A2E-B212-6EB1BC3E3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44064"/>
        <c:axId val="210814080"/>
      </c:barChart>
      <c:catAx>
        <c:axId val="21154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814080"/>
        <c:crossesAt val="0"/>
        <c:auto val="1"/>
        <c:lblAlgn val="ctr"/>
        <c:lblOffset val="100"/>
        <c:noMultiLvlLbl val="0"/>
      </c:catAx>
      <c:valAx>
        <c:axId val="21081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44064"/>
        <c:crosses val="autoZero"/>
        <c:crossBetween val="between"/>
      </c:valAx>
    </c:plotArea>
    <c:legend>
      <c:legendPos val="r"/>
      <c:overlay val="0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0.00813</cdr:x>
      <cdr:y>0.93815</cdr:y>
    </cdr:from>
    <cdr:to>
      <cdr:x>0.15447</cdr:x>
      <cdr:y>0.98752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2008" y="5472608"/>
          <a:ext cx="129614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l-SI" sz="1400" b="1" dirty="0" smtClean="0">
              <a:solidFill>
                <a:schemeClr val="tx1"/>
              </a:solidFill>
            </a:rPr>
            <a:t>Smrtnost %</a:t>
          </a:r>
          <a:endParaRPr lang="sl-SI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0.66942</cdr:x>
      <cdr:y>0.04054</cdr:y>
    </cdr:from>
    <cdr:to>
      <cdr:x>0.98347</cdr:x>
      <cdr:y>0.16216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832648" y="216024"/>
          <a:ext cx="2736304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l-SI" sz="1800" dirty="0" smtClean="0">
              <a:solidFill>
                <a:schemeClr val="tx1"/>
              </a:solidFill>
            </a:rPr>
            <a:t>Nepravilen antibiotik 14 do 79%</a:t>
          </a:r>
        </a:p>
        <a:p xmlns:a="http://schemas.openxmlformats.org/drawingml/2006/main">
          <a:endParaRPr lang="sl-SI" dirty="0"/>
        </a:p>
      </cdr:txBody>
    </cdr:sp>
  </cdr:relSizeAnchor>
  <cdr:relSizeAnchor xmlns:cdr="http://schemas.openxmlformats.org/drawingml/2006/chartDrawing">
    <cdr:from>
      <cdr:x>0.04132</cdr:x>
      <cdr:y>0.91892</cdr:y>
    </cdr:from>
    <cdr:to>
      <cdr:x>0.20661</cdr:x>
      <cdr:y>0.97297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60040" y="4896544"/>
          <a:ext cx="144016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l-SI" sz="1800" dirty="0" smtClean="0">
              <a:solidFill>
                <a:schemeClr val="tx1"/>
              </a:solidFill>
            </a:rPr>
            <a:t>smrtnost v %</a:t>
          </a:r>
          <a:endParaRPr lang="sl-SI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0.04959</cdr:x>
      <cdr:y>0.90541</cdr:y>
    </cdr:from>
    <cdr:to>
      <cdr:x>0.61983</cdr:x>
      <cdr:y>0.90541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>
          <a:off x="432048" y="4824536"/>
          <a:ext cx="496855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D50C-BB2E-4E44-8CB5-2A95B693601A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5D14A-F0B0-47C6-A883-11A8BE66F8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936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12FDE-5EE6-4114-B808-AE0EC81CA42C}" type="slidenum">
              <a:rPr lang="sl-SI"/>
              <a:pPr/>
              <a:t>9</a:t>
            </a:fld>
            <a:endParaRPr lang="sl-SI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93663" algn="l"/>
              </a:tabLst>
            </a:pPr>
            <a:r>
              <a:rPr lang="en-GB" dirty="0"/>
              <a:t>	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25A52-08C6-4E22-83CB-2382A1545398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67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F1F37-D020-46DF-B68B-9978EB99843E}" type="slidenum">
              <a:rPr lang="sl-SI"/>
              <a:pPr/>
              <a:t>22</a:t>
            </a:fld>
            <a:endParaRPr lang="sl-SI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25A52-08C6-4E22-83CB-2382A1545398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055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69900" y="928688"/>
            <a:ext cx="6197600" cy="464820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977754" y="11772900"/>
            <a:ext cx="2278856" cy="6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5F328C-8714-4806-934C-0B0F94F3DC5A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7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M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6000" y="288518"/>
            <a:ext cx="512064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1013" y="1325650"/>
            <a:ext cx="8205787" cy="46453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5125" indent="-365125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77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nsiv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400" y="928800"/>
            <a:ext cx="8120062" cy="7143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66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Intensive Care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00622" y="6500813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30108" y="6500813"/>
            <a:ext cx="142814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B4BFC-6C2E-4534-BACB-F4AF248532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00089" y="1947703"/>
            <a:ext cx="8120062" cy="424847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CC0EB"/>
              </a:buClr>
              <a:buSzPct val="120000"/>
              <a:buFont typeface="Arial" charset="0"/>
              <a:buChar char="•"/>
              <a:defRPr sz="1800">
                <a:solidFill>
                  <a:srgbClr val="515151"/>
                </a:solidFill>
              </a:defRPr>
            </a:lvl1pPr>
            <a:lvl2pPr marL="742950" indent="-285750">
              <a:buClr>
                <a:srgbClr val="4CC0EB"/>
              </a:buClr>
              <a:buFont typeface="Wingdings" charset="2"/>
              <a:buChar char="Ø"/>
              <a:defRPr sz="1600">
                <a:solidFill>
                  <a:srgbClr val="515151"/>
                </a:solidFill>
              </a:defRPr>
            </a:lvl2pPr>
            <a:lvl3pPr marL="1143000" indent="-228600">
              <a:buClr>
                <a:srgbClr val="4CC0EB"/>
              </a:buClr>
              <a:buFont typeface="LucidaGrande" charset="0"/>
              <a:buChar char="-"/>
              <a:defRPr sz="1400">
                <a:solidFill>
                  <a:srgbClr val="515151"/>
                </a:solidFill>
              </a:defRPr>
            </a:lvl3pPr>
            <a:lvl4pPr>
              <a:buClr>
                <a:srgbClr val="4CC0EB"/>
              </a:buClr>
              <a:buSzPct val="55000"/>
              <a:defRPr sz="1400">
                <a:solidFill>
                  <a:srgbClr val="515151"/>
                </a:solidFill>
              </a:defRPr>
            </a:lvl4pPr>
            <a:lvl5pPr>
              <a:buClr>
                <a:srgbClr val="4CC0EB"/>
              </a:buClr>
              <a:buSzPct val="55000"/>
              <a:defRPr sz="1400"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01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25. 01. 2020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Sepsa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danes</a:t>
            </a:r>
            <a:r>
              <a:rPr lang="en-US" b="1" dirty="0">
                <a:solidFill>
                  <a:srgbClr val="002060"/>
                </a:solidFill>
              </a:rPr>
              <a:t> – </a:t>
            </a:r>
            <a:r>
              <a:rPr lang="en-US" b="1" dirty="0" err="1">
                <a:solidFill>
                  <a:srgbClr val="002060"/>
                </a:solidFill>
              </a:rPr>
              <a:t>kje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smo</a:t>
            </a:r>
            <a:r>
              <a:rPr lang="en-US" b="1" dirty="0">
                <a:solidFill>
                  <a:srgbClr val="002060"/>
                </a:solidFill>
              </a:rPr>
              <a:t> in </a:t>
            </a:r>
            <a:r>
              <a:rPr lang="en-US" b="1" dirty="0" err="1">
                <a:solidFill>
                  <a:srgbClr val="002060"/>
                </a:solidFill>
              </a:rPr>
              <a:t>kaj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lahko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še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naredimo</a:t>
            </a:r>
            <a:r>
              <a:rPr lang="en-US" b="1" dirty="0">
                <a:solidFill>
                  <a:srgbClr val="002060"/>
                </a:solidFill>
              </a:rPr>
              <a:t>?</a:t>
            </a: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002060"/>
                </a:solidFill>
              </a:rPr>
              <a:t>Prof. dr. Matjaž Jereb, dr. med.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Klinika za infekcijske bolezni in vročinska stanja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UKC Ljubljana</a:t>
            </a:r>
            <a:endParaRPr lang="sl-SI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sl-SI" sz="28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sl-SI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sz="2800" b="1" dirty="0" smtClean="0">
                <a:solidFill>
                  <a:srgbClr val="002060"/>
                </a:solidFill>
              </a:rPr>
              <a:t>SIRS koncept ostaja</a:t>
            </a:r>
          </a:p>
          <a:p>
            <a:pPr>
              <a:buFontTx/>
              <a:buChar char="-"/>
            </a:pPr>
            <a:r>
              <a:rPr lang="sl-SI" sz="2800" b="1" dirty="0" smtClean="0">
                <a:solidFill>
                  <a:srgbClr val="002060"/>
                </a:solidFill>
              </a:rPr>
              <a:t>Razširjena lista kliničnih znakov in simptomov sepse</a:t>
            </a:r>
          </a:p>
          <a:p>
            <a:pPr>
              <a:buFontTx/>
              <a:buChar char="-"/>
            </a:pPr>
            <a:r>
              <a:rPr lang="sl-SI" sz="2800" b="1" dirty="0" smtClean="0">
                <a:solidFill>
                  <a:srgbClr val="002060"/>
                </a:solidFill>
              </a:rPr>
              <a:t>Dodan PIRO </a:t>
            </a:r>
            <a:r>
              <a:rPr lang="sl-SI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(„</a:t>
            </a:r>
            <a:r>
              <a:rPr lang="sl-SI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predisposition</a:t>
            </a:r>
            <a:r>
              <a:rPr lang="sl-SI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sl-SI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infection</a:t>
            </a:r>
            <a:r>
              <a:rPr lang="sl-SI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sl-SI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response</a:t>
            </a:r>
            <a:r>
              <a:rPr lang="sl-SI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 , organ </a:t>
            </a:r>
            <a:r>
              <a:rPr lang="sl-SI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dysfunction</a:t>
            </a:r>
            <a:r>
              <a:rPr lang="sl-SI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“) </a:t>
            </a:r>
            <a:r>
              <a:rPr lang="sl-SI" sz="2800" b="1" dirty="0" smtClean="0">
                <a:solidFill>
                  <a:srgbClr val="002060"/>
                </a:solidFill>
              </a:rPr>
              <a:t>koncept</a:t>
            </a:r>
            <a:endParaRPr lang="sl-SI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58275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endParaRPr lang="sl-SI" sz="2400" b="1" dirty="0" smtClean="0">
              <a:solidFill>
                <a:srgbClr val="002060"/>
              </a:solidFill>
            </a:endParaRPr>
          </a:p>
          <a:p>
            <a:r>
              <a:rPr lang="sl-SI" b="1" dirty="0" smtClean="0">
                <a:solidFill>
                  <a:srgbClr val="002060"/>
                </a:solidFill>
              </a:rPr>
              <a:t>Sepsa je bolezen, ki jo sproži okužba in bolnika neposredno življenjsko ogroža. </a:t>
            </a: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r>
              <a:rPr lang="sl-SI" b="1" dirty="0" smtClean="0">
                <a:solidFill>
                  <a:srgbClr val="002060"/>
                </a:solidFill>
              </a:rPr>
              <a:t>Kaže se z motnjo v delovanju posameznih organov in motenim uravnavanjem gostiteljevega odgovora na okužbo. </a:t>
            </a:r>
          </a:p>
          <a:p>
            <a:endParaRPr lang="sl-SI" b="1" dirty="0">
              <a:solidFill>
                <a:srgbClr val="002060"/>
              </a:solidFill>
            </a:endParaRPr>
          </a:p>
          <a:p>
            <a:endParaRPr lang="sl-SI" sz="2400" b="1" dirty="0" smtClean="0">
              <a:solidFill>
                <a:srgbClr val="002060"/>
              </a:solidFill>
            </a:endParaRPr>
          </a:p>
          <a:p>
            <a:endParaRPr lang="sl-SI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forceAA="0">
            <a:noAutofit/>
          </a:bodyPr>
          <a:lstStyle/>
          <a:p>
            <a:pPr algn="r">
              <a:defRPr/>
            </a:pPr>
            <a:r>
              <a:rPr lang="sl-SI" sz="3600" b="1" dirty="0" smtClean="0">
                <a:solidFill>
                  <a:srgbClr val="CC0000"/>
                </a:solidFill>
              </a:rPr>
              <a:t>Definicija sepse 2015</a:t>
            </a:r>
            <a:endParaRPr lang="sl-SI" sz="3600" b="1" dirty="0">
              <a:solidFill>
                <a:srgbClr val="CC0000"/>
              </a:solidFill>
            </a:endParaRPr>
          </a:p>
        </p:txBody>
      </p:sp>
      <p:pic>
        <p:nvPicPr>
          <p:cNvPr id="5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139952" y="5805264"/>
            <a:ext cx="48965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b="1" dirty="0" err="1" smtClean="0">
                <a:solidFill>
                  <a:srgbClr val="C00000"/>
                </a:solidFill>
              </a:rPr>
              <a:t>Seymour</a:t>
            </a:r>
            <a:r>
              <a:rPr lang="sl-SI" sz="1600" b="1" dirty="0" smtClean="0">
                <a:solidFill>
                  <a:srgbClr val="C00000"/>
                </a:solidFill>
              </a:rPr>
              <a:t> CW, </a:t>
            </a:r>
            <a:r>
              <a:rPr lang="sl-SI" sz="1600" b="1" dirty="0" err="1" smtClean="0">
                <a:solidFill>
                  <a:srgbClr val="C00000"/>
                </a:solidFill>
              </a:rPr>
              <a:t>et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al</a:t>
            </a:r>
            <a:r>
              <a:rPr lang="sl-SI" sz="1600" b="1" dirty="0" smtClean="0">
                <a:solidFill>
                  <a:srgbClr val="C00000"/>
                </a:solidFill>
              </a:rPr>
              <a:t>. Jama 2016; 315: 762-74</a:t>
            </a:r>
          </a:p>
          <a:p>
            <a:r>
              <a:rPr lang="sl-SI" sz="1600" b="1" dirty="0" err="1" smtClean="0">
                <a:solidFill>
                  <a:srgbClr val="C00000"/>
                </a:solidFill>
              </a:rPr>
              <a:t>Shankar</a:t>
            </a:r>
            <a:r>
              <a:rPr lang="sl-SI" sz="1600" b="1" dirty="0" smtClean="0">
                <a:solidFill>
                  <a:srgbClr val="C00000"/>
                </a:solidFill>
              </a:rPr>
              <a:t>-</a:t>
            </a:r>
            <a:r>
              <a:rPr lang="sl-SI" sz="1600" b="1" dirty="0" err="1" smtClean="0">
                <a:solidFill>
                  <a:srgbClr val="C00000"/>
                </a:solidFill>
              </a:rPr>
              <a:t>Hari</a:t>
            </a:r>
            <a:r>
              <a:rPr lang="sl-SI" sz="1600" b="1" dirty="0" smtClean="0">
                <a:solidFill>
                  <a:srgbClr val="C00000"/>
                </a:solidFill>
              </a:rPr>
              <a:t> M, </a:t>
            </a:r>
            <a:r>
              <a:rPr lang="sl-SI" sz="1600" b="1" dirty="0" err="1" smtClean="0">
                <a:solidFill>
                  <a:srgbClr val="C00000"/>
                </a:solidFill>
              </a:rPr>
              <a:t>et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al</a:t>
            </a:r>
            <a:r>
              <a:rPr lang="sl-SI" sz="1600" b="1" dirty="0" smtClean="0">
                <a:solidFill>
                  <a:srgbClr val="C00000"/>
                </a:solidFill>
              </a:rPr>
              <a:t>. Jama 2016; 315: 775-87</a:t>
            </a:r>
            <a:endParaRPr lang="sl-SI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l-SI" sz="3600" b="1" dirty="0" smtClean="0">
                <a:solidFill>
                  <a:srgbClr val="CC0000"/>
                </a:solidFill>
                <a:latin typeface="+mn-lt"/>
              </a:rPr>
              <a:t>Definicija septičnega šoka 2015</a:t>
            </a:r>
            <a:endParaRPr lang="sl-SI" sz="3600" dirty="0" smtClean="0"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l-SI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sl-SI" sz="2800" b="1" dirty="0" err="1" smtClean="0">
                <a:solidFill>
                  <a:srgbClr val="002060"/>
                </a:solidFill>
              </a:rPr>
              <a:t>hipotenzija</a:t>
            </a:r>
            <a:r>
              <a:rPr lang="sl-SI" sz="2800" b="1" dirty="0" smtClean="0">
                <a:solidFill>
                  <a:srgbClr val="002060"/>
                </a:solidFill>
              </a:rPr>
              <a:t> neodzivna </a:t>
            </a:r>
            <a:r>
              <a:rPr lang="sl-SI" sz="2800" b="1" dirty="0">
                <a:solidFill>
                  <a:srgbClr val="002060"/>
                </a:solidFill>
              </a:rPr>
              <a:t>na </a:t>
            </a:r>
            <a:r>
              <a:rPr lang="sl-SI" sz="2800" b="1" dirty="0" smtClean="0">
                <a:solidFill>
                  <a:srgbClr val="002060"/>
                </a:solidFill>
              </a:rPr>
              <a:t>tekočino</a:t>
            </a:r>
          </a:p>
          <a:p>
            <a:pPr>
              <a:defRPr/>
            </a:pPr>
            <a:endParaRPr lang="sl-SI" sz="28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sl-SI" sz="2800" b="1" dirty="0" smtClean="0">
                <a:solidFill>
                  <a:srgbClr val="002060"/>
                </a:solidFill>
              </a:rPr>
              <a:t>serumski </a:t>
            </a:r>
            <a:r>
              <a:rPr lang="sl-SI" sz="2800" b="1" dirty="0">
                <a:solidFill>
                  <a:srgbClr val="002060"/>
                </a:solidFill>
              </a:rPr>
              <a:t>laktat </a:t>
            </a:r>
            <a:r>
              <a:rPr lang="sl-SI" sz="2800" b="1" dirty="0" smtClean="0">
                <a:solidFill>
                  <a:srgbClr val="002060"/>
                </a:solidFill>
              </a:rPr>
              <a:t>&gt; 2 </a:t>
            </a:r>
            <a:r>
              <a:rPr lang="sl-SI" sz="2800" b="1" dirty="0" err="1">
                <a:solidFill>
                  <a:srgbClr val="002060"/>
                </a:solidFill>
              </a:rPr>
              <a:t>mmol</a:t>
            </a:r>
            <a:r>
              <a:rPr lang="sl-SI" sz="2800" b="1" dirty="0">
                <a:solidFill>
                  <a:srgbClr val="002060"/>
                </a:solidFill>
              </a:rPr>
              <a:t>/l </a:t>
            </a:r>
            <a:endParaRPr lang="sl-SI" sz="2800" b="1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sl-SI" sz="28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sl-SI" sz="2800" b="1" dirty="0" err="1" smtClean="0">
                <a:solidFill>
                  <a:srgbClr val="002060"/>
                </a:solidFill>
              </a:rPr>
              <a:t>vazopresorna</a:t>
            </a:r>
            <a:r>
              <a:rPr lang="sl-SI" sz="2800" b="1" dirty="0" smtClean="0">
                <a:solidFill>
                  <a:srgbClr val="002060"/>
                </a:solidFill>
              </a:rPr>
              <a:t> zdravila </a:t>
            </a:r>
            <a:r>
              <a:rPr lang="sl-SI" sz="2800" b="1" dirty="0">
                <a:solidFill>
                  <a:srgbClr val="002060"/>
                </a:solidFill>
              </a:rPr>
              <a:t>za vzdrževanje </a:t>
            </a:r>
            <a:r>
              <a:rPr lang="sl-SI" sz="2800" b="1" dirty="0" smtClean="0">
                <a:solidFill>
                  <a:srgbClr val="002060"/>
                </a:solidFill>
              </a:rPr>
              <a:t>MAP </a:t>
            </a:r>
            <a:r>
              <a:rPr lang="sl-SI" sz="2800" b="1" dirty="0">
                <a:solidFill>
                  <a:srgbClr val="002060"/>
                </a:solidFill>
              </a:rPr>
              <a:t>65 </a:t>
            </a:r>
            <a:r>
              <a:rPr lang="sl-SI" sz="2800" b="1" dirty="0" err="1">
                <a:solidFill>
                  <a:srgbClr val="002060"/>
                </a:solidFill>
              </a:rPr>
              <a:t>mmHg</a:t>
            </a:r>
            <a:r>
              <a:rPr lang="sl-SI" sz="2800" b="1" dirty="0">
                <a:solidFill>
                  <a:srgbClr val="002060"/>
                </a:solidFill>
              </a:rPr>
              <a:t> ali več.  </a:t>
            </a:r>
            <a:endParaRPr lang="sl-SI" sz="28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5949280"/>
            <a:ext cx="457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err="1">
                <a:solidFill>
                  <a:srgbClr val="C00000"/>
                </a:solidFill>
              </a:rPr>
              <a:t>Shankar</a:t>
            </a:r>
            <a:r>
              <a:rPr lang="sl-SI" b="1" dirty="0">
                <a:solidFill>
                  <a:srgbClr val="C00000"/>
                </a:solidFill>
              </a:rPr>
              <a:t>-</a:t>
            </a:r>
            <a:r>
              <a:rPr lang="sl-SI" b="1" dirty="0" err="1">
                <a:solidFill>
                  <a:srgbClr val="C00000"/>
                </a:solidFill>
              </a:rPr>
              <a:t>Hari</a:t>
            </a:r>
            <a:r>
              <a:rPr lang="sl-SI" b="1" dirty="0">
                <a:solidFill>
                  <a:srgbClr val="C00000"/>
                </a:solidFill>
              </a:rPr>
              <a:t> M, </a:t>
            </a:r>
            <a:r>
              <a:rPr lang="sl-SI" b="1" dirty="0" err="1">
                <a:solidFill>
                  <a:srgbClr val="C00000"/>
                </a:solidFill>
              </a:rPr>
              <a:t>et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al</a:t>
            </a:r>
            <a:r>
              <a:rPr lang="sl-SI" b="1" dirty="0">
                <a:solidFill>
                  <a:srgbClr val="C00000"/>
                </a:solidFill>
              </a:rPr>
              <a:t>. Jama 2016; 315: 775-87</a:t>
            </a:r>
          </a:p>
        </p:txBody>
      </p:sp>
      <p:pic>
        <p:nvPicPr>
          <p:cNvPr id="6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william tell"/>
          <p:cNvSpPr>
            <a:spLocks noChangeAspect="1" noChangeArrowheads="1"/>
          </p:cNvSpPr>
          <p:nvPr/>
        </p:nvSpPr>
        <p:spPr bwMode="auto">
          <a:xfrm>
            <a:off x="155575" y="-1614488"/>
            <a:ext cx="42576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" y="12794"/>
            <a:ext cx="1403648" cy="10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07" y="1006790"/>
            <a:ext cx="7396193" cy="585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  <a:latin typeface="Calibri" pitchFamily="34" charset="0"/>
              </a:rPr>
              <a:t>Prognoza </a:t>
            </a:r>
            <a:r>
              <a:rPr lang="sl-SI" sz="3600" b="1" dirty="0">
                <a:solidFill>
                  <a:srgbClr val="C00000"/>
                </a:solidFill>
                <a:latin typeface="Calibri" pitchFamily="34" charset="0"/>
              </a:rPr>
              <a:t>sepse</a:t>
            </a:r>
            <a:endParaRPr lang="sl-SI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0156"/>
              </p:ext>
            </p:extLst>
          </p:nvPr>
        </p:nvGraphicFramePr>
        <p:xfrm>
          <a:off x="179512" y="764704"/>
          <a:ext cx="8856984" cy="583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228184" y="4653136"/>
            <a:ext cx="2772816" cy="577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err="1" smtClean="0">
                <a:solidFill>
                  <a:srgbClr val="C00000"/>
                </a:solidFill>
              </a:rPr>
              <a:t>Shankar</a:t>
            </a:r>
            <a:r>
              <a:rPr lang="sl-SI" b="1" dirty="0" smtClean="0">
                <a:solidFill>
                  <a:srgbClr val="C00000"/>
                </a:solidFill>
              </a:rPr>
              <a:t>-</a:t>
            </a:r>
            <a:r>
              <a:rPr lang="sl-SI" b="1" dirty="0" err="1" smtClean="0">
                <a:solidFill>
                  <a:srgbClr val="C00000"/>
                </a:solidFill>
              </a:rPr>
              <a:t>Hari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>
                <a:solidFill>
                  <a:srgbClr val="C00000"/>
                </a:solidFill>
              </a:rPr>
              <a:t>M, </a:t>
            </a:r>
            <a:r>
              <a:rPr lang="sl-SI" b="1" dirty="0" err="1">
                <a:solidFill>
                  <a:srgbClr val="C00000"/>
                </a:solidFill>
              </a:rPr>
              <a:t>et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al</a:t>
            </a:r>
            <a:r>
              <a:rPr lang="sl-SI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Jama </a:t>
            </a:r>
            <a:r>
              <a:rPr lang="sl-SI" b="1" dirty="0">
                <a:solidFill>
                  <a:srgbClr val="C00000"/>
                </a:solidFill>
              </a:rPr>
              <a:t>2016; 315: 775-87</a:t>
            </a:r>
          </a:p>
        </p:txBody>
      </p:sp>
      <p:pic>
        <p:nvPicPr>
          <p:cNvPr id="8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94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2060"/>
                </a:solidFill>
              </a:rPr>
              <a:t>Smrtnost zaradi sepse 20 do 50%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Martin </a:t>
            </a:r>
            <a:r>
              <a:rPr lang="en-US" sz="1400" b="1" dirty="0" smtClean="0">
                <a:solidFill>
                  <a:srgbClr val="C00000"/>
                </a:solidFill>
              </a:rPr>
              <a:t>GS</a:t>
            </a:r>
            <a:r>
              <a:rPr lang="sl-SI" sz="1400" b="1" dirty="0">
                <a:solidFill>
                  <a:srgbClr val="C00000"/>
                </a:solidFill>
              </a:rPr>
              <a:t>.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N </a:t>
            </a:r>
            <a:r>
              <a:rPr lang="en-US" sz="1400" b="1" dirty="0" err="1">
                <a:solidFill>
                  <a:srgbClr val="C00000"/>
                </a:solidFill>
              </a:rPr>
              <a:t>Engl</a:t>
            </a:r>
            <a:r>
              <a:rPr lang="en-US" sz="1400" b="1" dirty="0">
                <a:solidFill>
                  <a:srgbClr val="C00000"/>
                </a:solidFill>
              </a:rPr>
              <a:t> J Med 2003;348:1546-54</a:t>
            </a:r>
            <a:r>
              <a:rPr lang="en-US" sz="1400" b="1" dirty="0" smtClean="0">
                <a:solidFill>
                  <a:srgbClr val="C00000"/>
                </a:solidFill>
              </a:rPr>
              <a:t>.</a:t>
            </a:r>
            <a:endParaRPr lang="sl-SI" sz="1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sz="1400" b="1" dirty="0" err="1">
                <a:solidFill>
                  <a:srgbClr val="C00000"/>
                </a:solidFill>
              </a:rPr>
              <a:t>Finfer</a:t>
            </a:r>
            <a:r>
              <a:rPr lang="sl-SI" sz="1400" b="1" dirty="0">
                <a:solidFill>
                  <a:srgbClr val="C00000"/>
                </a:solidFill>
              </a:rPr>
              <a:t> </a:t>
            </a:r>
            <a:r>
              <a:rPr lang="sl-SI" sz="1400" b="1" dirty="0" smtClean="0">
                <a:solidFill>
                  <a:srgbClr val="C00000"/>
                </a:solidFill>
              </a:rPr>
              <a:t>S</a:t>
            </a:r>
            <a:r>
              <a:rPr lang="sl-SI" sz="1400" b="1" dirty="0">
                <a:solidFill>
                  <a:srgbClr val="C00000"/>
                </a:solidFill>
              </a:rPr>
              <a:t>.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Intensive Care Med 2004;30:589-96</a:t>
            </a:r>
            <a:r>
              <a:rPr lang="en-US" sz="1400" b="1" dirty="0" smtClean="0">
                <a:solidFill>
                  <a:srgbClr val="C00000"/>
                </a:solidFill>
              </a:rPr>
              <a:t>.</a:t>
            </a:r>
            <a:endParaRPr lang="sl-SI" sz="1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rgbClr val="C00000"/>
                </a:solidFill>
              </a:rPr>
              <a:t>Brun-</a:t>
            </a:r>
            <a:r>
              <a:rPr lang="sl-SI" sz="1400" b="1" dirty="0" err="1">
                <a:solidFill>
                  <a:srgbClr val="C00000"/>
                </a:solidFill>
              </a:rPr>
              <a:t>Buisson</a:t>
            </a:r>
            <a:r>
              <a:rPr lang="sl-SI" sz="1400" b="1" dirty="0">
                <a:solidFill>
                  <a:srgbClr val="C00000"/>
                </a:solidFill>
              </a:rPr>
              <a:t> </a:t>
            </a:r>
            <a:r>
              <a:rPr lang="sl-SI" sz="1400" b="1" dirty="0" smtClean="0">
                <a:solidFill>
                  <a:srgbClr val="C00000"/>
                </a:solidFill>
              </a:rPr>
              <a:t>C</a:t>
            </a:r>
            <a:r>
              <a:rPr lang="en-US" sz="1400" b="1" dirty="0" smtClean="0">
                <a:solidFill>
                  <a:srgbClr val="C00000"/>
                </a:solidFill>
              </a:rPr>
              <a:t>. </a:t>
            </a:r>
            <a:r>
              <a:rPr lang="en-US" sz="1400" b="1" dirty="0">
                <a:solidFill>
                  <a:srgbClr val="C00000"/>
                </a:solidFill>
              </a:rPr>
              <a:t>Intensive Care </a:t>
            </a:r>
            <a:r>
              <a:rPr lang="en-US" sz="1400" b="1" dirty="0" smtClean="0">
                <a:solidFill>
                  <a:srgbClr val="C00000"/>
                </a:solidFill>
              </a:rPr>
              <a:t>Med</a:t>
            </a:r>
            <a:r>
              <a:rPr lang="sl-SI" sz="1400" b="1" dirty="0" smtClean="0">
                <a:solidFill>
                  <a:srgbClr val="C00000"/>
                </a:solidFill>
              </a:rPr>
              <a:t> 2004;30:580-8</a:t>
            </a:r>
            <a:r>
              <a:rPr lang="sl-SI" sz="1400" dirty="0" smtClean="0"/>
              <a:t>.</a:t>
            </a:r>
          </a:p>
          <a:p>
            <a:pPr marL="0" indent="0">
              <a:buNone/>
            </a:pPr>
            <a:r>
              <a:rPr lang="sl-SI" sz="1400" b="1" dirty="0" err="1">
                <a:solidFill>
                  <a:srgbClr val="C00000"/>
                </a:solidFill>
              </a:rPr>
              <a:t>Kaukonen</a:t>
            </a:r>
            <a:r>
              <a:rPr lang="sl-SI" sz="1400" b="1" dirty="0">
                <a:solidFill>
                  <a:srgbClr val="C00000"/>
                </a:solidFill>
              </a:rPr>
              <a:t> </a:t>
            </a:r>
            <a:r>
              <a:rPr lang="sl-SI" sz="1400" b="1" dirty="0" smtClean="0">
                <a:solidFill>
                  <a:srgbClr val="C00000"/>
                </a:solidFill>
              </a:rPr>
              <a:t>KM</a:t>
            </a:r>
            <a:r>
              <a:rPr lang="en-US" sz="1400" b="1" dirty="0" smtClean="0">
                <a:solidFill>
                  <a:srgbClr val="C00000"/>
                </a:solidFill>
              </a:rPr>
              <a:t>. JAMA</a:t>
            </a:r>
            <a:r>
              <a:rPr lang="sl-SI" sz="1400" b="1" dirty="0" smtClean="0">
                <a:solidFill>
                  <a:srgbClr val="C00000"/>
                </a:solidFill>
              </a:rPr>
              <a:t> 2014;311:1308-16</a:t>
            </a:r>
            <a:r>
              <a:rPr lang="sl-SI" sz="14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1400" b="1" dirty="0" smtClean="0">
                <a:solidFill>
                  <a:srgbClr val="C00000"/>
                </a:solidFill>
              </a:rPr>
              <a:t>Esteban A</a:t>
            </a:r>
            <a:r>
              <a:rPr lang="en-US" sz="1400" b="1" dirty="0" smtClean="0">
                <a:solidFill>
                  <a:srgbClr val="C00000"/>
                </a:solidFill>
              </a:rPr>
              <a:t>. </a:t>
            </a:r>
            <a:r>
              <a:rPr lang="en-US" sz="1400" b="1" dirty="0" err="1">
                <a:solidFill>
                  <a:srgbClr val="C00000"/>
                </a:solidFill>
              </a:rPr>
              <a:t>Crit</a:t>
            </a:r>
            <a:r>
              <a:rPr lang="en-US" sz="1400" b="1" dirty="0">
                <a:solidFill>
                  <a:srgbClr val="C00000"/>
                </a:solidFill>
              </a:rPr>
              <a:t> Care Med 2007;35:1284-9</a:t>
            </a:r>
            <a:r>
              <a:rPr lang="en-US" sz="1400" dirty="0" smtClean="0"/>
              <a:t>.</a:t>
            </a:r>
            <a:endParaRPr lang="sl-SI" sz="1400" dirty="0" smtClean="0"/>
          </a:p>
          <a:p>
            <a:pPr marL="0" indent="0">
              <a:buNone/>
            </a:pPr>
            <a:r>
              <a:rPr lang="sl-SI" sz="1400" b="1" dirty="0" smtClean="0">
                <a:solidFill>
                  <a:srgbClr val="C00000"/>
                </a:solidFill>
              </a:rPr>
              <a:t>De La </a:t>
            </a:r>
            <a:r>
              <a:rPr lang="sl-SI" sz="1400" b="1" dirty="0" err="1" smtClean="0">
                <a:solidFill>
                  <a:srgbClr val="C00000"/>
                </a:solidFill>
              </a:rPr>
              <a:t>Rica</a:t>
            </a:r>
            <a:r>
              <a:rPr lang="sl-SI" sz="1400" b="1" dirty="0" smtClean="0">
                <a:solidFill>
                  <a:srgbClr val="C00000"/>
                </a:solidFill>
              </a:rPr>
              <a:t> AS. Ann </a:t>
            </a:r>
            <a:r>
              <a:rPr lang="sl-SI" sz="1400" b="1" dirty="0" err="1" smtClean="0">
                <a:solidFill>
                  <a:srgbClr val="C00000"/>
                </a:solidFill>
              </a:rPr>
              <a:t>Transl</a:t>
            </a:r>
            <a:r>
              <a:rPr lang="sl-SI" sz="1400" b="1" dirty="0" smtClean="0">
                <a:solidFill>
                  <a:srgbClr val="C00000"/>
                </a:solidFill>
              </a:rPr>
              <a:t> Med 2016;4:325.</a:t>
            </a:r>
          </a:p>
          <a:p>
            <a:pPr marL="0" indent="0">
              <a:buNone/>
            </a:pPr>
            <a:endParaRPr lang="sl-SI" sz="1400" b="1" dirty="0" smtClean="0">
              <a:solidFill>
                <a:srgbClr val="C00000"/>
              </a:solidFill>
            </a:endParaRPr>
          </a:p>
          <a:p>
            <a:r>
              <a:rPr lang="sl-SI" b="1" dirty="0" smtClean="0">
                <a:solidFill>
                  <a:srgbClr val="002060"/>
                </a:solidFill>
              </a:rPr>
              <a:t>Smrtnost zaradi septičnega šoka preko 50%</a:t>
            </a:r>
          </a:p>
          <a:p>
            <a:pPr marL="0" indent="0">
              <a:buNone/>
            </a:pPr>
            <a:r>
              <a:rPr lang="sl-SI" sz="1400" b="1" dirty="0">
                <a:solidFill>
                  <a:srgbClr val="C00000"/>
                </a:solidFill>
              </a:rPr>
              <a:t>Vincent </a:t>
            </a:r>
            <a:r>
              <a:rPr lang="sl-SI" sz="1400" b="1" dirty="0" smtClean="0">
                <a:solidFill>
                  <a:srgbClr val="C00000"/>
                </a:solidFill>
              </a:rPr>
              <a:t>JL.</a:t>
            </a:r>
            <a:r>
              <a:rPr lang="en-US" sz="1400" b="1" dirty="0" err="1" smtClean="0">
                <a:solidFill>
                  <a:srgbClr val="C00000"/>
                </a:solidFill>
              </a:rPr>
              <a:t>Crit</a:t>
            </a:r>
            <a:r>
              <a:rPr lang="en-US" sz="1400" b="1" dirty="0" smtClean="0">
                <a:solidFill>
                  <a:srgbClr val="C00000"/>
                </a:solidFill>
              </a:rPr>
              <a:t> Care</a:t>
            </a:r>
            <a:r>
              <a:rPr lang="sl-SI" sz="1400" b="1" dirty="0" smtClean="0">
                <a:solidFill>
                  <a:srgbClr val="C00000"/>
                </a:solidFill>
              </a:rPr>
              <a:t> Med </a:t>
            </a:r>
            <a:r>
              <a:rPr lang="sl-SI" sz="1400" b="1" dirty="0">
                <a:solidFill>
                  <a:srgbClr val="C00000"/>
                </a:solidFill>
              </a:rPr>
              <a:t>2006;34:344-53</a:t>
            </a:r>
            <a:r>
              <a:rPr lang="sl-SI" sz="14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C00000"/>
                </a:solidFill>
              </a:rPr>
              <a:t>Annane </a:t>
            </a:r>
            <a:endParaRPr lang="sl-SI" sz="1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rgbClr val="C00000"/>
                </a:solidFill>
              </a:rPr>
              <a:t>De La </a:t>
            </a:r>
            <a:r>
              <a:rPr lang="sl-SI" sz="1400" b="1" dirty="0" err="1">
                <a:solidFill>
                  <a:srgbClr val="C00000"/>
                </a:solidFill>
              </a:rPr>
              <a:t>Rica</a:t>
            </a:r>
            <a:r>
              <a:rPr lang="sl-SI" sz="1400" b="1" dirty="0">
                <a:solidFill>
                  <a:srgbClr val="C00000"/>
                </a:solidFill>
              </a:rPr>
              <a:t> AS. Ann </a:t>
            </a:r>
            <a:r>
              <a:rPr lang="sl-SI" sz="1400" b="1" dirty="0" err="1">
                <a:solidFill>
                  <a:srgbClr val="C00000"/>
                </a:solidFill>
              </a:rPr>
              <a:t>Transl</a:t>
            </a:r>
            <a:r>
              <a:rPr lang="sl-SI" sz="1400" b="1" dirty="0">
                <a:solidFill>
                  <a:srgbClr val="C00000"/>
                </a:solidFill>
              </a:rPr>
              <a:t> Med 2016;4:325.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rgbClr val="C00000"/>
                </a:solidFill>
              </a:rPr>
              <a:t>D</a:t>
            </a:r>
            <a:r>
              <a:rPr lang="en-US" sz="1400" b="1" dirty="0" smtClean="0">
                <a:solidFill>
                  <a:srgbClr val="C00000"/>
                </a:solidFill>
              </a:rPr>
              <a:t>. Am</a:t>
            </a:r>
            <a:r>
              <a:rPr lang="sl-SI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J </a:t>
            </a:r>
            <a:r>
              <a:rPr lang="en-US" sz="1400" b="1" dirty="0" err="1">
                <a:solidFill>
                  <a:srgbClr val="C00000"/>
                </a:solidFill>
              </a:rPr>
              <a:t>Respir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Crit</a:t>
            </a:r>
            <a:r>
              <a:rPr lang="en-US" sz="1400" b="1" dirty="0">
                <a:solidFill>
                  <a:srgbClr val="C00000"/>
                </a:solidFill>
              </a:rPr>
              <a:t> Care Med 2003;168:165-72.</a:t>
            </a:r>
            <a:endParaRPr lang="sl-SI" sz="1400" b="1" dirty="0">
              <a:solidFill>
                <a:srgbClr val="C00000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  <a:latin typeface="Calibri" pitchFamily="34" charset="0"/>
              </a:rPr>
              <a:t>Prognoza </a:t>
            </a:r>
            <a:r>
              <a:rPr lang="sl-SI" sz="3600" b="1" dirty="0">
                <a:solidFill>
                  <a:srgbClr val="C00000"/>
                </a:solidFill>
                <a:latin typeface="Calibri" pitchFamily="34" charset="0"/>
              </a:rPr>
              <a:t>sepse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32786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  <a:latin typeface="Calibri" pitchFamily="34" charset="0"/>
              </a:rPr>
              <a:t>Prognoza </a:t>
            </a:r>
            <a:r>
              <a:rPr lang="sl-SI" sz="3600" b="1" dirty="0">
                <a:solidFill>
                  <a:srgbClr val="C00000"/>
                </a:solidFill>
                <a:latin typeface="Calibri" pitchFamily="34" charset="0"/>
              </a:rPr>
              <a:t>sepse</a:t>
            </a:r>
            <a:endParaRPr lang="sl-SI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7968"/>
            <a:ext cx="5256584" cy="16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832648" cy="385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2267744" y="3284984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6228184" y="4365104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2267744" y="4293096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6156176" y="5013176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614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b="1" dirty="0" smtClean="0">
              <a:solidFill>
                <a:srgbClr val="002060"/>
              </a:solidFill>
            </a:endParaRPr>
          </a:p>
          <a:p>
            <a:r>
              <a:rPr lang="sl-SI" b="1" dirty="0" smtClean="0">
                <a:solidFill>
                  <a:srgbClr val="002060"/>
                </a:solidFill>
              </a:rPr>
              <a:t>ZDA smrtnost 2004 : 2009 / </a:t>
            </a:r>
            <a:r>
              <a:rPr lang="sl-SI" b="1" u="sng" dirty="0" smtClean="0">
                <a:solidFill>
                  <a:srgbClr val="002060"/>
                </a:solidFill>
              </a:rPr>
              <a:t>35,2% : 25,6%</a:t>
            </a:r>
          </a:p>
          <a:p>
            <a:pPr marL="0" indent="0">
              <a:buNone/>
            </a:pPr>
            <a:r>
              <a:rPr lang="sl-SI" sz="1600" b="1" dirty="0" smtClean="0">
                <a:solidFill>
                  <a:srgbClr val="C00000"/>
                </a:solidFill>
              </a:rPr>
              <a:t>			</a:t>
            </a:r>
            <a:r>
              <a:rPr lang="sl-SI" sz="1600" b="1" dirty="0" err="1" smtClean="0">
                <a:solidFill>
                  <a:srgbClr val="C00000"/>
                </a:solidFill>
              </a:rPr>
              <a:t>Gaieski</a:t>
            </a:r>
            <a:r>
              <a:rPr lang="sl-SI" sz="1600" b="1" dirty="0" smtClean="0">
                <a:solidFill>
                  <a:srgbClr val="C00000"/>
                </a:solidFill>
              </a:rPr>
              <a:t> DF. </a:t>
            </a:r>
            <a:r>
              <a:rPr lang="en-US" sz="1600" b="1" dirty="0" err="1" smtClean="0">
                <a:solidFill>
                  <a:srgbClr val="C00000"/>
                </a:solidFill>
              </a:rPr>
              <a:t>Crit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Care Med 2013;41:1167-74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sl-SI" sz="1600" b="1" dirty="0" smtClean="0">
              <a:solidFill>
                <a:srgbClr val="C00000"/>
              </a:solidFill>
            </a:endParaRPr>
          </a:p>
          <a:p>
            <a:r>
              <a:rPr lang="sl-SI" b="1" dirty="0">
                <a:solidFill>
                  <a:srgbClr val="002060"/>
                </a:solidFill>
              </a:rPr>
              <a:t>ZDA smrtnost </a:t>
            </a:r>
            <a:r>
              <a:rPr lang="sl-SI" b="1" dirty="0" smtClean="0">
                <a:solidFill>
                  <a:srgbClr val="002060"/>
                </a:solidFill>
              </a:rPr>
              <a:t>2005 </a:t>
            </a:r>
            <a:r>
              <a:rPr lang="sl-SI" b="1" dirty="0">
                <a:solidFill>
                  <a:srgbClr val="002060"/>
                </a:solidFill>
              </a:rPr>
              <a:t>: </a:t>
            </a:r>
            <a:r>
              <a:rPr lang="sl-SI" b="1" dirty="0" smtClean="0">
                <a:solidFill>
                  <a:srgbClr val="002060"/>
                </a:solidFill>
              </a:rPr>
              <a:t>2010 </a:t>
            </a:r>
            <a:r>
              <a:rPr lang="sl-SI" b="1" dirty="0">
                <a:solidFill>
                  <a:srgbClr val="002060"/>
                </a:solidFill>
              </a:rPr>
              <a:t>/ </a:t>
            </a:r>
            <a:r>
              <a:rPr lang="sl-SI" b="1" u="sng" dirty="0" smtClean="0">
                <a:solidFill>
                  <a:srgbClr val="002060"/>
                </a:solidFill>
              </a:rPr>
              <a:t>21,1% </a:t>
            </a:r>
            <a:r>
              <a:rPr lang="sl-SI" b="1" u="sng" dirty="0">
                <a:solidFill>
                  <a:srgbClr val="002060"/>
                </a:solidFill>
              </a:rPr>
              <a:t>: </a:t>
            </a:r>
            <a:r>
              <a:rPr lang="sl-SI" b="1" u="sng" dirty="0" smtClean="0">
                <a:solidFill>
                  <a:srgbClr val="002060"/>
                </a:solidFill>
              </a:rPr>
              <a:t>14,8%</a:t>
            </a:r>
            <a:endParaRPr lang="sl-SI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sz="1600" b="1" dirty="0" smtClean="0">
                <a:solidFill>
                  <a:srgbClr val="C00000"/>
                </a:solidFill>
              </a:rPr>
              <a:t>			</a:t>
            </a:r>
            <a:r>
              <a:rPr lang="da-DK" sz="1600" b="1" dirty="0" smtClean="0">
                <a:solidFill>
                  <a:srgbClr val="C00000"/>
                </a:solidFill>
              </a:rPr>
              <a:t>Banta JE</a:t>
            </a:r>
            <a:r>
              <a:rPr lang="sl-SI" sz="1600" b="1" dirty="0" smtClean="0">
                <a:solidFill>
                  <a:srgbClr val="C00000"/>
                </a:solidFill>
              </a:rPr>
              <a:t>.</a:t>
            </a:r>
            <a:r>
              <a:rPr lang="sl-SI" sz="1600" b="1" dirty="0" err="1" smtClean="0">
                <a:solidFill>
                  <a:srgbClr val="C00000"/>
                </a:solidFill>
              </a:rPr>
              <a:t>Crit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>
                <a:solidFill>
                  <a:srgbClr val="C00000"/>
                </a:solidFill>
              </a:rPr>
              <a:t>Care</a:t>
            </a:r>
            <a:r>
              <a:rPr lang="sl-SI" sz="1600" b="1" dirty="0">
                <a:solidFill>
                  <a:srgbClr val="C00000"/>
                </a:solidFill>
              </a:rPr>
              <a:t> </a:t>
            </a:r>
            <a:r>
              <a:rPr lang="sl-SI" sz="1600" b="1" dirty="0" smtClean="0">
                <a:solidFill>
                  <a:srgbClr val="C00000"/>
                </a:solidFill>
              </a:rPr>
              <a:t>Med 2012;40:2960-6.</a:t>
            </a:r>
          </a:p>
          <a:p>
            <a:r>
              <a:rPr lang="sl-SI" b="1" dirty="0">
                <a:solidFill>
                  <a:srgbClr val="002060"/>
                </a:solidFill>
              </a:rPr>
              <a:t>ZDA smrtnost </a:t>
            </a:r>
            <a:r>
              <a:rPr lang="sl-SI" b="1" dirty="0" smtClean="0">
                <a:solidFill>
                  <a:srgbClr val="002060"/>
                </a:solidFill>
              </a:rPr>
              <a:t>2010 </a:t>
            </a:r>
            <a:r>
              <a:rPr lang="sl-SI" b="1" dirty="0">
                <a:solidFill>
                  <a:srgbClr val="002060"/>
                </a:solidFill>
              </a:rPr>
              <a:t>: </a:t>
            </a:r>
            <a:r>
              <a:rPr lang="sl-SI" b="1" dirty="0" smtClean="0">
                <a:solidFill>
                  <a:srgbClr val="002060"/>
                </a:solidFill>
              </a:rPr>
              <a:t>2015 </a:t>
            </a:r>
            <a:r>
              <a:rPr lang="sl-SI" b="1" dirty="0">
                <a:solidFill>
                  <a:srgbClr val="002060"/>
                </a:solidFill>
              </a:rPr>
              <a:t>/ </a:t>
            </a:r>
            <a:r>
              <a:rPr lang="sl-SI" b="1" u="sng" dirty="0" smtClean="0">
                <a:solidFill>
                  <a:srgbClr val="002060"/>
                </a:solidFill>
              </a:rPr>
              <a:t>24% </a:t>
            </a:r>
            <a:r>
              <a:rPr lang="sl-SI" b="1" u="sng" dirty="0">
                <a:solidFill>
                  <a:srgbClr val="002060"/>
                </a:solidFill>
              </a:rPr>
              <a:t>: </a:t>
            </a:r>
            <a:r>
              <a:rPr lang="sl-SI" b="1" u="sng" dirty="0" smtClean="0">
                <a:solidFill>
                  <a:srgbClr val="002060"/>
                </a:solidFill>
              </a:rPr>
              <a:t>14%</a:t>
            </a:r>
          </a:p>
          <a:p>
            <a:pPr marL="0" indent="0">
              <a:buNone/>
            </a:pPr>
            <a:r>
              <a:rPr lang="sl-SI" sz="1700" b="1" dirty="0" smtClean="0">
                <a:solidFill>
                  <a:srgbClr val="C00000"/>
                </a:solidFill>
              </a:rPr>
              <a:t>			</a:t>
            </a:r>
            <a:r>
              <a:rPr lang="sl-SI" sz="1700" b="1" dirty="0" err="1" smtClean="0">
                <a:solidFill>
                  <a:srgbClr val="C00000"/>
                </a:solidFill>
              </a:rPr>
              <a:t>Meyer</a:t>
            </a:r>
            <a:r>
              <a:rPr lang="sl-SI" sz="1700" b="1" dirty="0" smtClean="0">
                <a:solidFill>
                  <a:srgbClr val="C00000"/>
                </a:solidFill>
              </a:rPr>
              <a:t> N. </a:t>
            </a:r>
            <a:r>
              <a:rPr lang="sl-SI" sz="1700" b="1" dirty="0" err="1" smtClean="0">
                <a:solidFill>
                  <a:srgbClr val="C00000"/>
                </a:solidFill>
              </a:rPr>
              <a:t>Crit</a:t>
            </a:r>
            <a:r>
              <a:rPr lang="sl-SI" sz="1700" b="1" dirty="0" smtClean="0">
                <a:solidFill>
                  <a:srgbClr val="C00000"/>
                </a:solidFill>
              </a:rPr>
              <a:t> </a:t>
            </a:r>
            <a:r>
              <a:rPr lang="sl-SI" sz="1700" b="1" dirty="0" err="1" smtClean="0">
                <a:solidFill>
                  <a:srgbClr val="C00000"/>
                </a:solidFill>
              </a:rPr>
              <a:t>Care</a:t>
            </a:r>
            <a:r>
              <a:rPr lang="sl-SI" sz="1700" b="1" dirty="0" smtClean="0">
                <a:solidFill>
                  <a:srgbClr val="C00000"/>
                </a:solidFill>
              </a:rPr>
              <a:t> Med 2018;46:354-60.</a:t>
            </a:r>
            <a:endParaRPr lang="sl-SI" sz="1700" b="1" dirty="0">
              <a:solidFill>
                <a:srgbClr val="C00000"/>
              </a:solidFill>
            </a:endParaRPr>
          </a:p>
          <a:p>
            <a:r>
              <a:rPr lang="sl-SI" b="1" dirty="0" smtClean="0">
                <a:solidFill>
                  <a:srgbClr val="002060"/>
                </a:solidFill>
              </a:rPr>
              <a:t>Francija smrtnost 1993 : 2001 / </a:t>
            </a:r>
            <a:r>
              <a:rPr lang="sl-SI" b="1" u="sng" dirty="0" smtClean="0">
                <a:solidFill>
                  <a:srgbClr val="002060"/>
                </a:solidFill>
              </a:rPr>
              <a:t>56% :35%</a:t>
            </a:r>
          </a:p>
          <a:p>
            <a:pPr marL="0" indent="0">
              <a:buNone/>
            </a:pPr>
            <a:r>
              <a:rPr lang="sl-SI" sz="1600" b="1" dirty="0" smtClean="0">
                <a:solidFill>
                  <a:srgbClr val="C00000"/>
                </a:solidFill>
              </a:rPr>
              <a:t>			Brun-</a:t>
            </a:r>
            <a:r>
              <a:rPr lang="sl-SI" sz="1600" b="1" dirty="0" err="1" smtClean="0">
                <a:solidFill>
                  <a:srgbClr val="C00000"/>
                </a:solidFill>
              </a:rPr>
              <a:t>Buisson</a:t>
            </a:r>
            <a:r>
              <a:rPr lang="sl-SI" sz="1600" b="1" dirty="0" smtClean="0">
                <a:solidFill>
                  <a:srgbClr val="C00000"/>
                </a:solidFill>
              </a:rPr>
              <a:t> C</a:t>
            </a:r>
            <a:r>
              <a:rPr lang="en-US" sz="1600" b="1" dirty="0" smtClean="0">
                <a:solidFill>
                  <a:srgbClr val="C00000"/>
                </a:solidFill>
              </a:rPr>
              <a:t>. </a:t>
            </a:r>
            <a:r>
              <a:rPr lang="en-US" sz="1600" b="1" dirty="0">
                <a:solidFill>
                  <a:srgbClr val="C00000"/>
                </a:solidFill>
              </a:rPr>
              <a:t>Intensive Care </a:t>
            </a:r>
            <a:r>
              <a:rPr lang="en-US" sz="1600" b="1" dirty="0" smtClean="0">
                <a:solidFill>
                  <a:srgbClr val="C00000"/>
                </a:solidFill>
              </a:rPr>
              <a:t>Med</a:t>
            </a:r>
            <a:r>
              <a:rPr lang="sl-SI" sz="1600" b="1" dirty="0" smtClean="0">
                <a:solidFill>
                  <a:srgbClr val="C00000"/>
                </a:solidFill>
              </a:rPr>
              <a:t> 2004;30:580-8.</a:t>
            </a:r>
          </a:p>
          <a:p>
            <a:r>
              <a:rPr lang="sl-SI" b="1" dirty="0" smtClean="0">
                <a:solidFill>
                  <a:srgbClr val="002060"/>
                </a:solidFill>
              </a:rPr>
              <a:t>Španija </a:t>
            </a:r>
            <a:r>
              <a:rPr lang="sl-SI" b="1" dirty="0">
                <a:solidFill>
                  <a:srgbClr val="002060"/>
                </a:solidFill>
              </a:rPr>
              <a:t>smrtnost </a:t>
            </a:r>
            <a:r>
              <a:rPr lang="sl-SI" b="1" dirty="0" smtClean="0">
                <a:solidFill>
                  <a:srgbClr val="002060"/>
                </a:solidFill>
              </a:rPr>
              <a:t>2000 </a:t>
            </a:r>
            <a:r>
              <a:rPr lang="sl-SI" b="1" dirty="0">
                <a:solidFill>
                  <a:srgbClr val="002060"/>
                </a:solidFill>
              </a:rPr>
              <a:t>: </a:t>
            </a:r>
            <a:r>
              <a:rPr lang="sl-SI" b="1" dirty="0" smtClean="0">
                <a:solidFill>
                  <a:srgbClr val="002060"/>
                </a:solidFill>
              </a:rPr>
              <a:t>2013 </a:t>
            </a:r>
            <a:r>
              <a:rPr lang="sl-SI" b="1" dirty="0">
                <a:solidFill>
                  <a:srgbClr val="002060"/>
                </a:solidFill>
              </a:rPr>
              <a:t>/ </a:t>
            </a:r>
            <a:r>
              <a:rPr lang="sl-SI" b="1" u="sng" dirty="0" smtClean="0">
                <a:solidFill>
                  <a:srgbClr val="002060"/>
                </a:solidFill>
              </a:rPr>
              <a:t>19,1% :17,9%</a:t>
            </a:r>
          </a:p>
          <a:p>
            <a:pPr marL="0" indent="0">
              <a:buNone/>
            </a:pPr>
            <a:r>
              <a:rPr lang="sl-SI" sz="1600" b="1" dirty="0" smtClean="0">
                <a:solidFill>
                  <a:srgbClr val="C00000"/>
                </a:solidFill>
              </a:rPr>
              <a:t>			</a:t>
            </a:r>
            <a:r>
              <a:rPr lang="sl-SI" sz="1600" b="1" dirty="0" err="1" smtClean="0">
                <a:solidFill>
                  <a:srgbClr val="C00000"/>
                </a:solidFill>
              </a:rPr>
              <a:t>Alvaro</a:t>
            </a:r>
            <a:r>
              <a:rPr lang="sl-SI" sz="1600" b="1" dirty="0" smtClean="0">
                <a:solidFill>
                  <a:srgbClr val="C00000"/>
                </a:solidFill>
              </a:rPr>
              <a:t>-</a:t>
            </a:r>
            <a:r>
              <a:rPr lang="sl-SI" sz="1600" b="1" dirty="0" err="1" smtClean="0">
                <a:solidFill>
                  <a:srgbClr val="C00000"/>
                </a:solidFill>
              </a:rPr>
              <a:t>Meca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>
                <a:solidFill>
                  <a:srgbClr val="C00000"/>
                </a:solidFill>
              </a:rPr>
              <a:t>A, </a:t>
            </a:r>
            <a:r>
              <a:rPr lang="sl-SI" sz="1600" b="1" dirty="0" err="1">
                <a:solidFill>
                  <a:srgbClr val="C00000"/>
                </a:solidFill>
              </a:rPr>
              <a:t>et</a:t>
            </a:r>
            <a:r>
              <a:rPr lang="sl-SI" sz="1600" b="1" dirty="0">
                <a:solidFill>
                  <a:srgbClr val="C00000"/>
                </a:solidFill>
              </a:rPr>
              <a:t> </a:t>
            </a:r>
            <a:r>
              <a:rPr lang="sl-SI" sz="1600" b="1" dirty="0" err="1">
                <a:solidFill>
                  <a:srgbClr val="C00000"/>
                </a:solidFill>
              </a:rPr>
              <a:t>al</a:t>
            </a:r>
            <a:r>
              <a:rPr lang="sl-SI" sz="1600" b="1" dirty="0">
                <a:solidFill>
                  <a:srgbClr val="C00000"/>
                </a:solidFill>
              </a:rPr>
              <a:t>. </a:t>
            </a:r>
            <a:r>
              <a:rPr lang="sl-SI" sz="1600" b="1" dirty="0" err="1">
                <a:solidFill>
                  <a:srgbClr val="C00000"/>
                </a:solidFill>
              </a:rPr>
              <a:t>Popul</a:t>
            </a:r>
            <a:r>
              <a:rPr lang="sl-SI" sz="1600" b="1" dirty="0">
                <a:solidFill>
                  <a:srgbClr val="C00000"/>
                </a:solidFill>
              </a:rPr>
              <a:t> </a:t>
            </a:r>
            <a:r>
              <a:rPr lang="sl-SI" sz="1600" b="1" dirty="0" err="1">
                <a:solidFill>
                  <a:srgbClr val="C00000"/>
                </a:solidFill>
              </a:rPr>
              <a:t>Health</a:t>
            </a:r>
            <a:r>
              <a:rPr lang="sl-SI" sz="1600" b="1" dirty="0">
                <a:solidFill>
                  <a:srgbClr val="C00000"/>
                </a:solidFill>
              </a:rPr>
              <a:t> </a:t>
            </a:r>
            <a:r>
              <a:rPr lang="sl-SI" sz="1600" b="1" dirty="0" err="1">
                <a:solidFill>
                  <a:srgbClr val="C00000"/>
                </a:solidFill>
              </a:rPr>
              <a:t>Metr</a:t>
            </a:r>
            <a:r>
              <a:rPr lang="sl-SI" sz="1600" b="1" dirty="0">
                <a:solidFill>
                  <a:srgbClr val="C00000"/>
                </a:solidFill>
              </a:rPr>
              <a:t> 2018</a:t>
            </a:r>
            <a:r>
              <a:rPr lang="en-US" sz="1600" b="1" dirty="0">
                <a:solidFill>
                  <a:srgbClr val="C00000"/>
                </a:solidFill>
              </a:rPr>
              <a:t>;</a:t>
            </a:r>
            <a:r>
              <a:rPr lang="sl-SI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16:</a:t>
            </a:r>
            <a:r>
              <a:rPr lang="sl-SI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4.</a:t>
            </a:r>
            <a:endParaRPr lang="sl-SI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sz="1600" b="1" dirty="0">
              <a:solidFill>
                <a:srgbClr val="C00000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  <a:latin typeface="Calibri" pitchFamily="34" charset="0"/>
              </a:rPr>
              <a:t>Prognoza </a:t>
            </a:r>
            <a:r>
              <a:rPr lang="sl-SI" sz="3600" b="1" dirty="0">
                <a:solidFill>
                  <a:srgbClr val="C00000"/>
                </a:solidFill>
                <a:latin typeface="Calibri" pitchFamily="34" charset="0"/>
              </a:rPr>
              <a:t>sepse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71860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13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72774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352928" cy="16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743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sz="2800" b="1" i="1" dirty="0" err="1" smtClean="0">
                <a:solidFill>
                  <a:srgbClr val="002060"/>
                </a:solidFill>
              </a:rPr>
              <a:t>Outcomes</a:t>
            </a:r>
            <a:r>
              <a:rPr lang="sl-SI" sz="2800" b="1" i="1" dirty="0" smtClean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of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the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Surviving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Sepsis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Campaign</a:t>
            </a:r>
            <a:r>
              <a:rPr lang="sl-SI" sz="2800" b="1" i="1" dirty="0">
                <a:solidFill>
                  <a:srgbClr val="002060"/>
                </a:solidFill>
              </a:rPr>
              <a:t> in </a:t>
            </a:r>
            <a:r>
              <a:rPr lang="sl-SI" sz="2800" b="1" i="1" dirty="0" err="1">
                <a:solidFill>
                  <a:srgbClr val="002060"/>
                </a:solidFill>
              </a:rPr>
              <a:t>intensive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care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units</a:t>
            </a:r>
            <a:r>
              <a:rPr lang="sl-SI" sz="2800" b="1" i="1" dirty="0">
                <a:solidFill>
                  <a:srgbClr val="002060"/>
                </a:solidFill>
              </a:rPr>
              <a:t> in </a:t>
            </a:r>
            <a:r>
              <a:rPr lang="sl-SI" sz="2800" b="1" i="1" dirty="0" err="1">
                <a:solidFill>
                  <a:srgbClr val="002060"/>
                </a:solidFill>
              </a:rPr>
              <a:t>the</a:t>
            </a:r>
            <a:r>
              <a:rPr lang="sl-SI" sz="2800" b="1" i="1" dirty="0">
                <a:solidFill>
                  <a:srgbClr val="002060"/>
                </a:solidFill>
              </a:rPr>
              <a:t> USA </a:t>
            </a:r>
            <a:r>
              <a:rPr lang="sl-SI" sz="2800" b="1" i="1" dirty="0" err="1">
                <a:solidFill>
                  <a:srgbClr val="002060"/>
                </a:solidFill>
              </a:rPr>
              <a:t>and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Europe</a:t>
            </a:r>
            <a:r>
              <a:rPr lang="sl-SI" sz="2800" b="1" i="1" dirty="0">
                <a:solidFill>
                  <a:srgbClr val="002060"/>
                </a:solidFill>
              </a:rPr>
              <a:t>: a </a:t>
            </a:r>
            <a:r>
              <a:rPr lang="sl-SI" sz="2800" b="1" i="1" dirty="0" err="1">
                <a:solidFill>
                  <a:srgbClr val="002060"/>
                </a:solidFill>
              </a:rPr>
              <a:t>prospective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>
                <a:solidFill>
                  <a:srgbClr val="002060"/>
                </a:solidFill>
              </a:rPr>
              <a:t>cohort</a:t>
            </a:r>
            <a:r>
              <a:rPr lang="sl-SI" sz="2800" b="1" i="1" dirty="0">
                <a:solidFill>
                  <a:srgbClr val="002060"/>
                </a:solidFill>
              </a:rPr>
              <a:t> </a:t>
            </a:r>
            <a:r>
              <a:rPr lang="sl-SI" sz="2800" b="1" i="1" dirty="0" err="1" smtClean="0">
                <a:solidFill>
                  <a:srgbClr val="002060"/>
                </a:solidFill>
              </a:rPr>
              <a:t>study</a:t>
            </a:r>
            <a:r>
              <a:rPr lang="sl-SI" sz="2800" b="1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2800" b="1" i="1" dirty="0" err="1" smtClean="0">
                <a:solidFill>
                  <a:srgbClr val="002060"/>
                </a:solidFill>
              </a:rPr>
              <a:t>Levy</a:t>
            </a:r>
            <a:r>
              <a:rPr lang="sl-SI" sz="2800" b="1" i="1" dirty="0" smtClean="0">
                <a:solidFill>
                  <a:srgbClr val="002060"/>
                </a:solidFill>
              </a:rPr>
              <a:t> MM, </a:t>
            </a:r>
            <a:r>
              <a:rPr lang="sl-SI" sz="2800" b="1" i="1" dirty="0" err="1" smtClean="0">
                <a:solidFill>
                  <a:srgbClr val="002060"/>
                </a:solidFill>
              </a:rPr>
              <a:t>et</a:t>
            </a:r>
            <a:r>
              <a:rPr lang="sl-SI" sz="2800" b="1" i="1" dirty="0" smtClean="0">
                <a:solidFill>
                  <a:srgbClr val="002060"/>
                </a:solidFill>
              </a:rPr>
              <a:t> </a:t>
            </a:r>
            <a:r>
              <a:rPr lang="sl-SI" sz="2800" b="1" i="1" dirty="0" err="1" smtClean="0">
                <a:solidFill>
                  <a:srgbClr val="002060"/>
                </a:solidFill>
              </a:rPr>
              <a:t>al</a:t>
            </a:r>
            <a:r>
              <a:rPr lang="sl-SI" sz="2800" b="1" i="1" dirty="0" smtClean="0">
                <a:solidFill>
                  <a:srgbClr val="002060"/>
                </a:solidFill>
              </a:rPr>
              <a:t>. Lancet </a:t>
            </a:r>
            <a:r>
              <a:rPr lang="sl-SI" sz="2800" b="1" i="1" dirty="0" err="1" smtClean="0">
                <a:solidFill>
                  <a:srgbClr val="002060"/>
                </a:solidFill>
              </a:rPr>
              <a:t>Infect</a:t>
            </a:r>
            <a:r>
              <a:rPr lang="sl-SI" sz="2800" b="1" i="1" dirty="0" smtClean="0">
                <a:solidFill>
                  <a:srgbClr val="002060"/>
                </a:solidFill>
              </a:rPr>
              <a:t> </a:t>
            </a:r>
            <a:r>
              <a:rPr lang="sl-SI" sz="2800" b="1" i="1" dirty="0" err="1" smtClean="0">
                <a:solidFill>
                  <a:srgbClr val="002060"/>
                </a:solidFill>
              </a:rPr>
              <a:t>Dis</a:t>
            </a:r>
            <a:r>
              <a:rPr lang="sl-SI" sz="2800" b="1" i="1" dirty="0" smtClean="0">
                <a:solidFill>
                  <a:srgbClr val="002060"/>
                </a:solidFill>
              </a:rPr>
              <a:t> 2012;12:919-24.</a:t>
            </a:r>
          </a:p>
          <a:p>
            <a:pPr marL="0" indent="0">
              <a:buNone/>
            </a:pPr>
            <a:endParaRPr lang="sl-SI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sz="2800" b="1" dirty="0" smtClean="0">
                <a:solidFill>
                  <a:srgbClr val="002060"/>
                </a:solidFill>
              </a:rPr>
              <a:t>Smrtnost v ZDA 28,3% : smrtnost </a:t>
            </a:r>
            <a:r>
              <a:rPr lang="sl-SI" sz="2800" b="1" dirty="0">
                <a:solidFill>
                  <a:srgbClr val="002060"/>
                </a:solidFill>
              </a:rPr>
              <a:t>E</a:t>
            </a:r>
            <a:r>
              <a:rPr lang="sl-SI" sz="2800" b="1" dirty="0" smtClean="0">
                <a:solidFill>
                  <a:srgbClr val="002060"/>
                </a:solidFill>
              </a:rPr>
              <a:t>vropa 41,1%</a:t>
            </a:r>
          </a:p>
          <a:p>
            <a:pPr marL="0" indent="0">
              <a:buNone/>
            </a:pPr>
            <a:r>
              <a:rPr lang="sl-SI" sz="2800" b="1" u="sng" dirty="0" smtClean="0">
                <a:solidFill>
                  <a:srgbClr val="002060"/>
                </a:solidFill>
              </a:rPr>
              <a:t>Ob upoštevanju </a:t>
            </a:r>
            <a:r>
              <a:rPr lang="sl-SI" sz="2800" b="1" u="sng" dirty="0" err="1" smtClean="0">
                <a:solidFill>
                  <a:srgbClr val="002060"/>
                </a:solidFill>
              </a:rPr>
              <a:t>težine</a:t>
            </a:r>
            <a:r>
              <a:rPr lang="sl-SI" sz="2800" b="1" u="sng" dirty="0" smtClean="0">
                <a:solidFill>
                  <a:srgbClr val="002060"/>
                </a:solidFill>
              </a:rPr>
              <a:t> bolezni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002060"/>
                </a:solidFill>
              </a:rPr>
              <a:t>Smrtnost v ZDA </a:t>
            </a:r>
            <a:r>
              <a:rPr lang="sl-SI" sz="2800" b="1" dirty="0" smtClean="0">
                <a:solidFill>
                  <a:srgbClr val="002060"/>
                </a:solidFill>
              </a:rPr>
              <a:t>31,3% </a:t>
            </a:r>
            <a:r>
              <a:rPr lang="sl-SI" sz="2800" b="1" dirty="0">
                <a:solidFill>
                  <a:srgbClr val="002060"/>
                </a:solidFill>
              </a:rPr>
              <a:t>: smrtnost Evropa </a:t>
            </a:r>
            <a:r>
              <a:rPr lang="sl-SI" sz="2800" b="1" dirty="0" smtClean="0">
                <a:solidFill>
                  <a:srgbClr val="002060"/>
                </a:solidFill>
              </a:rPr>
              <a:t>32,3%</a:t>
            </a:r>
            <a:endParaRPr lang="sl-SI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  <a:latin typeface="Calibri" pitchFamily="34" charset="0"/>
              </a:rPr>
              <a:t>Prognoza </a:t>
            </a:r>
            <a:r>
              <a:rPr lang="sl-SI" sz="3600" b="1" dirty="0">
                <a:solidFill>
                  <a:srgbClr val="C00000"/>
                </a:solidFill>
                <a:latin typeface="Calibri" pitchFamily="34" charset="0"/>
              </a:rPr>
              <a:t>sepse</a:t>
            </a:r>
            <a:endParaRPr lang="sl-SI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270"/>
            <a:ext cx="1584176" cy="212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0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CC381-7D42-4CEB-A84F-8D680FA0CE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697" y="1412776"/>
            <a:ext cx="8334103" cy="5256584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sl-SI" b="1" dirty="0" smtClean="0">
                <a:solidFill>
                  <a:srgbClr val="002060"/>
                </a:solidFill>
              </a:rPr>
              <a:t>Sepsa je ena od dražjih bolezni, ki jo zdravimo v bolnišnici in stroški rastejo</a:t>
            </a: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sl-SI" b="1" dirty="0" smtClean="0">
                <a:solidFill>
                  <a:srgbClr val="002060"/>
                </a:solidFill>
              </a:rPr>
              <a:t>Preko 20</a:t>
            </a:r>
            <a:r>
              <a:rPr lang="en-US" b="1" dirty="0">
                <a:solidFill>
                  <a:srgbClr val="002060"/>
                </a:solidFill>
              </a:rPr>
              <a:t> $</a:t>
            </a:r>
            <a:r>
              <a:rPr lang="sl-SI" b="1" dirty="0" smtClean="0">
                <a:solidFill>
                  <a:srgbClr val="002060"/>
                </a:solidFill>
              </a:rPr>
              <a:t> milijard v ZDA leta 2011 in preko 23</a:t>
            </a:r>
            <a:r>
              <a:rPr lang="en-US" b="1" dirty="0">
                <a:solidFill>
                  <a:srgbClr val="002060"/>
                </a:solidFill>
              </a:rPr>
              <a:t> $</a:t>
            </a:r>
            <a:r>
              <a:rPr lang="sl-SI" b="1" dirty="0">
                <a:solidFill>
                  <a:srgbClr val="002060"/>
                </a:solidFill>
              </a:rPr>
              <a:t> milijard </a:t>
            </a:r>
            <a:r>
              <a:rPr lang="sl-SI" b="1" dirty="0" smtClean="0">
                <a:solidFill>
                  <a:srgbClr val="002060"/>
                </a:solidFill>
              </a:rPr>
              <a:t>v letu 2011 (6,2% stroškov celotnega bolnišničnega zdravljenja)</a:t>
            </a: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sl-SI" b="1" dirty="0" smtClean="0">
                <a:solidFill>
                  <a:srgbClr val="002060"/>
                </a:solidFill>
              </a:rPr>
              <a:t>Vsako leto zboli več kot 30 M ljudi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l-SI" b="1" dirty="0" smtClean="0">
                <a:solidFill>
                  <a:srgbClr val="002060"/>
                </a:solidFill>
              </a:rPr>
              <a:t>Umre 6 M bolnikov</a:t>
            </a:r>
          </a:p>
          <a:p>
            <a:pPr marL="571500" indent="-571500">
              <a:buFont typeface="Arial" pitchFamily="34" charset="0"/>
              <a:buChar char="•"/>
            </a:pPr>
            <a:endParaRPr lang="sl-SI" sz="4000" dirty="0" smtClean="0"/>
          </a:p>
          <a:p>
            <a:pPr algn="ctr"/>
            <a:endParaRPr lang="en-US" sz="4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C784A-5341-446A-BE38-ABAF78254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" y="12794"/>
            <a:ext cx="1403648" cy="10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  <a:ea typeface="ＭＳ Ｐゴシック" pitchFamily="34" charset="-128"/>
                <a:cs typeface="Geneva" pitchFamily="-84" charset="0"/>
              </a:rPr>
              <a:t>Odpoved organov pri sepsi in prognoza</a:t>
            </a:r>
            <a:endParaRPr lang="en-US" sz="3600" b="1" dirty="0" smtClean="0">
              <a:solidFill>
                <a:srgbClr val="C00000"/>
              </a:solidFill>
              <a:ea typeface="ＭＳ Ｐゴシック" pitchFamily="34" charset="-128"/>
              <a:cs typeface="Geneva" pitchFamily="-8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1963738"/>
            <a:ext cx="46259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/>
          </p:cNvSpPr>
          <p:nvPr/>
        </p:nvSpPr>
        <p:spPr bwMode="auto">
          <a:xfrm>
            <a:off x="4139951" y="6323013"/>
            <a:ext cx="442302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77800" indent="-177800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Vincent</a:t>
            </a:r>
            <a:r>
              <a:rPr lang="sl-SI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JL</a:t>
            </a:r>
            <a:r>
              <a:rPr lang="sl-SI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 </a:t>
            </a:r>
            <a:r>
              <a:rPr lang="sl-SI" sz="1400" b="1" dirty="0" err="1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et</a:t>
            </a:r>
            <a:r>
              <a:rPr lang="sl-SI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 </a:t>
            </a:r>
            <a:r>
              <a:rPr lang="sl-SI" sz="1400" b="1" dirty="0" err="1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al</a:t>
            </a:r>
            <a:r>
              <a:rPr lang="sl-SI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. </a:t>
            </a:r>
            <a:r>
              <a:rPr lang="en-US" sz="1400" b="1" i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Critical </a:t>
            </a:r>
            <a:r>
              <a:rPr lang="en-US" sz="1400" b="1" i="1" dirty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Care </a:t>
            </a:r>
            <a:r>
              <a:rPr lang="en-US" sz="1400" b="1" i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Medicine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,</a:t>
            </a:r>
            <a:r>
              <a:rPr lang="sl-SI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 2006, </a:t>
            </a:r>
            <a:r>
              <a:rPr lang="en-US" sz="1400" b="1" i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34</a:t>
            </a:r>
            <a:r>
              <a:rPr lang="sl-SI" sz="1400" b="1" i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: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 344–53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sym typeface="Helvetica" pitchFamily="-84" charset="0"/>
              </a:rPr>
              <a:t>.</a:t>
            </a:r>
          </a:p>
        </p:txBody>
      </p:sp>
      <p:sp>
        <p:nvSpPr>
          <p:cNvPr id="12293" name="Rectangle 4"/>
          <p:cNvSpPr>
            <a:spLocks/>
          </p:cNvSpPr>
          <p:nvPr/>
        </p:nvSpPr>
        <p:spPr bwMode="auto">
          <a:xfrm>
            <a:off x="7931150" y="5243513"/>
            <a:ext cx="5413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/>
              <a:t>P/F</a:t>
            </a:r>
          </a:p>
          <a:p>
            <a:r>
              <a:rPr lang="en-US" sz="1100"/>
              <a:t>Platelets</a:t>
            </a:r>
          </a:p>
          <a:p>
            <a:r>
              <a:rPr lang="en-US" sz="1100"/>
              <a:t>Bili</a:t>
            </a:r>
          </a:p>
          <a:p>
            <a:r>
              <a:rPr lang="en-US" sz="1100"/>
              <a:t>BP</a:t>
            </a:r>
            <a:br>
              <a:rPr lang="en-US" sz="1100"/>
            </a:br>
            <a:r>
              <a:rPr lang="en-US" sz="1100"/>
              <a:t>GCS</a:t>
            </a:r>
          </a:p>
          <a:p>
            <a:r>
              <a:rPr lang="en-US" sz="1100"/>
              <a:t>Cr/UOP</a:t>
            </a:r>
          </a:p>
        </p:txBody>
      </p:sp>
      <p:pic>
        <p:nvPicPr>
          <p:cNvPr id="6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3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rgbClr val="002060"/>
              </a:solidFill>
            </a:endParaRPr>
          </a:p>
        </p:txBody>
      </p:sp>
      <p:pic>
        <p:nvPicPr>
          <p:cNvPr id="4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78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30"/>
            <a:ext cx="5089379" cy="68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683568" y="4797152"/>
            <a:ext cx="2016224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076056" y="4653136"/>
            <a:ext cx="3960440" cy="10081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SPP = maksimalna utež = 22 = 37 000 EUR</a:t>
            </a:r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rgbClr val="000066"/>
                </a:solidFill>
                <a:latin typeface="Calibri" pitchFamily="34" charset="0"/>
              </a:rPr>
              <a:t>● </a:t>
            </a: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SLOS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EPSIS</a:t>
            </a: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 študijska skupina</a:t>
            </a:r>
          </a:p>
          <a:p>
            <a:pPr>
              <a:buFont typeface="Wingdings" pitchFamily="2" charset="2"/>
              <a:buNone/>
            </a:pP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		- 28 EIT v Sloveniji (95,6% EIT postelj)</a:t>
            </a:r>
          </a:p>
          <a:p>
            <a:pPr>
              <a:buFont typeface="Wingdings" pitchFamily="2" charset="2"/>
              <a:buNone/>
            </a:pP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		- vključen 701 bolnik / 13% s hudo sepso</a:t>
            </a:r>
          </a:p>
          <a:p>
            <a:pPr>
              <a:buFont typeface="Wingdings" pitchFamily="2" charset="2"/>
              <a:buNone/>
            </a:pP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		</a:t>
            </a: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45,1% </a:t>
            </a: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smrtnost</a:t>
            </a:r>
            <a:endParaRPr lang="sl-SI" sz="24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		- </a:t>
            </a:r>
            <a:r>
              <a:rPr lang="sl-SI" sz="2400" dirty="0">
                <a:solidFill>
                  <a:srgbClr val="002060"/>
                </a:solidFill>
                <a:latin typeface="+mj-lt"/>
              </a:rPr>
              <a:t>80% bolnikov z eno ali več </a:t>
            </a:r>
          </a:p>
          <a:p>
            <a:pPr>
              <a:buNone/>
            </a:pPr>
            <a:r>
              <a:rPr lang="sl-SI" sz="2400" dirty="0">
                <a:solidFill>
                  <a:srgbClr val="002060"/>
                </a:solidFill>
                <a:latin typeface="+mj-lt"/>
              </a:rPr>
              <a:t>		   kroničnih bolezni</a:t>
            </a:r>
          </a:p>
          <a:p>
            <a:pPr>
              <a:buFont typeface="Wingdings" pitchFamily="2" charset="2"/>
              <a:buNone/>
            </a:pP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		- 109 </a:t>
            </a: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primerov na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100.000 </a:t>
            </a: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prebivalcev </a:t>
            </a: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letno</a:t>
            </a:r>
          </a:p>
          <a:p>
            <a:pPr marL="0" indent="0">
              <a:buNone/>
            </a:pPr>
            <a:endParaRPr lang="sl-SI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●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sep. 2011 mar. 2013 /EIT KIBVS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- vključenih 76 bolnikov s hudo sepso / šokom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sl-SI" sz="2400" dirty="0" smtClean="0">
                <a:solidFill>
                  <a:srgbClr val="002060"/>
                </a:solidFill>
                <a:latin typeface="Calibri" pitchFamily="34" charset="0"/>
              </a:rPr>
              <a:t>- 36,8% smrtnost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304800"/>
            <a:ext cx="6707088" cy="1143000"/>
          </a:xfrm>
          <a:noFill/>
          <a:ln/>
        </p:spPr>
        <p:txBody>
          <a:bodyPr>
            <a:normAutofit fontScale="90000"/>
          </a:bodyPr>
          <a:lstStyle/>
          <a:p>
            <a:pPr algn="r"/>
            <a:r>
              <a:rPr lang="sl-SI" sz="4000" b="1" dirty="0" smtClean="0">
                <a:solidFill>
                  <a:srgbClr val="C00000"/>
                </a:solidFill>
                <a:latin typeface="Calibri" pitchFamily="34" charset="0"/>
              </a:rPr>
              <a:t>Epidemiologija in prognoza </a:t>
            </a:r>
            <a:r>
              <a:rPr lang="sl-SI" sz="4000" b="1" dirty="0">
                <a:solidFill>
                  <a:srgbClr val="C00000"/>
                </a:solidFill>
                <a:latin typeface="Calibri" pitchFamily="34" charset="0"/>
              </a:rPr>
              <a:t>sepse</a:t>
            </a:r>
            <a:endParaRPr lang="en-GB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076056" y="4509120"/>
            <a:ext cx="3050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sz="1400" b="1" i="1" dirty="0" err="1">
                <a:solidFill>
                  <a:srgbClr val="C00000"/>
                </a:solidFill>
                <a:latin typeface="Calibri" pitchFamily="34" charset="0"/>
              </a:rPr>
              <a:t>Beovič</a:t>
            </a:r>
            <a:r>
              <a:rPr lang="sl-SI" sz="1400" b="1" i="1" dirty="0">
                <a:solidFill>
                  <a:srgbClr val="C00000"/>
                </a:solidFill>
                <a:latin typeface="Calibri" pitchFamily="34" charset="0"/>
              </a:rPr>
              <a:t> B. J </a:t>
            </a:r>
            <a:r>
              <a:rPr lang="sl-SI" sz="1400" b="1" i="1" dirty="0" err="1">
                <a:solidFill>
                  <a:srgbClr val="C00000"/>
                </a:solidFill>
                <a:latin typeface="Calibri" pitchFamily="34" charset="0"/>
              </a:rPr>
              <a:t>Chemother</a:t>
            </a:r>
            <a:r>
              <a:rPr lang="sl-SI" sz="1400" b="1" i="1" dirty="0">
                <a:solidFill>
                  <a:srgbClr val="C00000"/>
                </a:solidFill>
                <a:latin typeface="Calibri" pitchFamily="34" charset="0"/>
              </a:rPr>
              <a:t> 2008; 20: 134-6</a:t>
            </a:r>
            <a:r>
              <a:rPr lang="sl-SI" sz="1400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Elipsa 1"/>
          <p:cNvSpPr/>
          <p:nvPr/>
        </p:nvSpPr>
        <p:spPr>
          <a:xfrm>
            <a:off x="1259632" y="2852936"/>
            <a:ext cx="280831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9712" y="6036676"/>
            <a:ext cx="7164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sl-SI" sz="1400" b="1" i="1" dirty="0" smtClean="0">
                <a:solidFill>
                  <a:srgbClr val="C00000"/>
                </a:solidFill>
                <a:latin typeface="Calibri" pitchFamily="34" charset="0"/>
              </a:rPr>
              <a:t>		Jereb S, </a:t>
            </a:r>
            <a:r>
              <a:rPr lang="sl-SI" sz="1400" b="1" i="1" dirty="0" err="1" smtClean="0">
                <a:solidFill>
                  <a:srgbClr val="C00000"/>
                </a:solidFill>
                <a:latin typeface="Calibri" pitchFamily="34" charset="0"/>
              </a:rPr>
              <a:t>Strunjaš</a:t>
            </a:r>
            <a:r>
              <a:rPr lang="sl-SI" sz="1400" b="1" i="1" dirty="0" smtClean="0">
                <a:solidFill>
                  <a:srgbClr val="C00000"/>
                </a:solidFill>
                <a:latin typeface="Calibri" pitchFamily="34" charset="0"/>
              </a:rPr>
              <a:t> Planinc N, Jereb M. </a:t>
            </a:r>
            <a:r>
              <a:rPr lang="sl-SI" sz="1400" b="1" dirty="0" smtClean="0">
                <a:solidFill>
                  <a:srgbClr val="C00000"/>
                </a:solidFill>
              </a:rPr>
              <a:t>Zdrav </a:t>
            </a:r>
            <a:r>
              <a:rPr lang="sl-SI" sz="1400" b="1" dirty="0" err="1">
                <a:solidFill>
                  <a:srgbClr val="C00000"/>
                </a:solidFill>
              </a:rPr>
              <a:t>Vestn</a:t>
            </a:r>
            <a:r>
              <a:rPr lang="sl-SI" sz="1400" b="1" dirty="0">
                <a:solidFill>
                  <a:srgbClr val="C00000"/>
                </a:solidFill>
              </a:rPr>
              <a:t> </a:t>
            </a:r>
            <a:r>
              <a:rPr lang="sl-SI" sz="1400" b="1" dirty="0" smtClean="0">
                <a:solidFill>
                  <a:srgbClr val="C00000"/>
                </a:solidFill>
              </a:rPr>
              <a:t>2015; 84</a:t>
            </a:r>
            <a:r>
              <a:rPr lang="sl-SI" sz="1400" b="1" dirty="0">
                <a:solidFill>
                  <a:srgbClr val="C00000"/>
                </a:solidFill>
              </a:rPr>
              <a:t>: 108–15</a:t>
            </a:r>
            <a:endParaRPr lang="sl-SI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1187624" y="5661248"/>
            <a:ext cx="280831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432048"/>
          </a:xfrm>
        </p:spPr>
        <p:txBody>
          <a:bodyPr>
            <a:normAutofit fontScale="90000"/>
          </a:bodyPr>
          <a:lstStyle/>
          <a:p>
            <a:pPr algn="r"/>
            <a:r>
              <a:rPr lang="sl-SI" sz="2800" b="1" dirty="0" smtClean="0">
                <a:solidFill>
                  <a:srgbClr val="C00000"/>
                </a:solidFill>
              </a:rPr>
              <a:t>Bolniki s sepso v RC KIBVS</a:t>
            </a:r>
            <a:endParaRPr lang="sl-SI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516934"/>
              </p:ext>
            </p:extLst>
          </p:nvPr>
        </p:nvGraphicFramePr>
        <p:xfrm>
          <a:off x="539552" y="1196752"/>
          <a:ext cx="727281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</a:t>
                      </a:r>
                      <a:r>
                        <a:rPr lang="sl-SI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obravn</a:t>
                      </a:r>
                      <a:r>
                        <a:rPr lang="sl-SI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sl-SI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smrti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  <a:p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</a:t>
                      </a:r>
                      <a:r>
                        <a:rPr lang="sl-SI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obravn</a:t>
                      </a:r>
                      <a:r>
                        <a:rPr lang="sl-SI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sl-SI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smrti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</a:t>
                      </a:r>
                      <a:r>
                        <a:rPr lang="sl-SI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obravn</a:t>
                      </a:r>
                      <a:r>
                        <a:rPr lang="sl-SI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sl-SI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smrti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1314</a:t>
                      </a:r>
                      <a:endParaRPr lang="sl-SI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324</a:t>
                      </a:r>
                      <a:endParaRPr lang="sl-SI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24,66</a:t>
                      </a:r>
                      <a:endParaRPr lang="sl-SI" sz="1600" b="1" i="1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1443</a:t>
                      </a:r>
                      <a:endParaRPr lang="sl-SI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sl-SI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24,95</a:t>
                      </a:r>
                      <a:endParaRPr lang="sl-SI" sz="1600" b="1" i="1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1421</a:t>
                      </a:r>
                      <a:endParaRPr lang="sl-SI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348</a:t>
                      </a:r>
                      <a:endParaRPr lang="sl-SI" sz="1600" b="1" i="1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24,49</a:t>
                      </a:r>
                      <a:endParaRPr lang="sl-SI" sz="1600" b="1" i="1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06435"/>
              </p:ext>
            </p:extLst>
          </p:nvPr>
        </p:nvGraphicFramePr>
        <p:xfrm>
          <a:off x="539552" y="836712"/>
          <a:ext cx="7272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2015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2016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2017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grada vsebin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414586"/>
              </p:ext>
            </p:extLst>
          </p:nvPr>
        </p:nvGraphicFramePr>
        <p:xfrm>
          <a:off x="467544" y="3501008"/>
          <a:ext cx="5486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obravnav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smrti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sl-SI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</a:t>
                      </a:r>
                      <a:r>
                        <a:rPr lang="sl-SI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l-S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obravnav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Število smrti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  <a:p>
                      <a:endParaRPr lang="sl-SI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sl-SI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sl-SI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30,5</a:t>
                      </a:r>
                      <a:endParaRPr lang="sl-SI" sz="1600" b="1" i="1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sl-SI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sl-SI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16,8</a:t>
                      </a:r>
                      <a:endParaRPr lang="sl-SI" sz="1600" b="1" i="1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46784"/>
              </p:ext>
            </p:extLst>
          </p:nvPr>
        </p:nvGraphicFramePr>
        <p:xfrm>
          <a:off x="467544" y="3140968"/>
          <a:ext cx="54726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2016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2017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Naslov 1"/>
          <p:cNvSpPr txBox="1">
            <a:spLocks/>
          </p:cNvSpPr>
          <p:nvPr/>
        </p:nvSpPr>
        <p:spPr>
          <a:xfrm>
            <a:off x="611560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sz="2800" b="1" dirty="0" smtClean="0">
                <a:solidFill>
                  <a:srgbClr val="C00000"/>
                </a:solidFill>
              </a:rPr>
              <a:t>Bolniki s sepso v UKC Ljubljana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Antibiotik in sepsa</a:t>
            </a:r>
            <a:endParaRPr lang="sl-SI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30772"/>
              </p:ext>
            </p:extLst>
          </p:nvPr>
        </p:nvGraphicFramePr>
        <p:xfrm>
          <a:off x="179512" y="1196752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9504" y="6381328"/>
            <a:ext cx="446449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err="1" smtClean="0">
                <a:solidFill>
                  <a:srgbClr val="C00000"/>
                </a:solidFill>
              </a:rPr>
              <a:t>Marquet</a:t>
            </a:r>
            <a:r>
              <a:rPr lang="sl-SI" sz="1600" b="1" dirty="0" smtClean="0">
                <a:solidFill>
                  <a:srgbClr val="C00000"/>
                </a:solidFill>
              </a:rPr>
              <a:t> K, </a:t>
            </a:r>
            <a:r>
              <a:rPr lang="sl-SI" sz="1600" b="1" dirty="0" err="1" smtClean="0">
                <a:solidFill>
                  <a:srgbClr val="C00000"/>
                </a:solidFill>
              </a:rPr>
              <a:t>et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al</a:t>
            </a:r>
            <a:r>
              <a:rPr lang="sl-SI" sz="1600" b="1" dirty="0" smtClean="0">
                <a:solidFill>
                  <a:srgbClr val="C00000"/>
                </a:solidFill>
              </a:rPr>
              <a:t>. </a:t>
            </a:r>
            <a:r>
              <a:rPr lang="sl-SI" sz="1600" b="1" dirty="0" err="1" smtClean="0">
                <a:solidFill>
                  <a:srgbClr val="C00000"/>
                </a:solidFill>
              </a:rPr>
              <a:t>Critical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Care</a:t>
            </a:r>
            <a:r>
              <a:rPr lang="sl-SI" sz="1600" b="1" dirty="0" smtClean="0">
                <a:solidFill>
                  <a:srgbClr val="C00000"/>
                </a:solidFill>
              </a:rPr>
              <a:t> 2015; 19:63.</a:t>
            </a:r>
            <a:endParaRPr lang="sl-SI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418859"/>
              </p:ext>
            </p:extLst>
          </p:nvPr>
        </p:nvGraphicFramePr>
        <p:xfrm>
          <a:off x="107504" y="1196752"/>
          <a:ext cx="8915400" cy="5247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30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sl-SI" sz="2400" dirty="0" err="1" smtClean="0"/>
                        <a:t>vtor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Mesto raziskave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Čas do </a:t>
                      </a:r>
                      <a:r>
                        <a:rPr lang="sl-SI" sz="2400" dirty="0" err="1" smtClean="0"/>
                        <a:t>atb</a:t>
                      </a:r>
                      <a:endParaRPr lang="sl-SI" sz="2400" dirty="0" smtClean="0"/>
                    </a:p>
                    <a:p>
                      <a:r>
                        <a:rPr lang="sl-SI" sz="2400" dirty="0" smtClean="0"/>
                        <a:t>(mediana)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Razmerje obetov za smrt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82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Gaieski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CCM 2010; 38;1045-53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261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urgenca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ZDA</a:t>
                      </a:r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šok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119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0.30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v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h: po 1h)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82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Daniels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Emerg Med J 2010; doi:10.1136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567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bolnica, Anglija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121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0.62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v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h: po 1h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82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Kumar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CCM 2006; 34(6): 1589-1596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2154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urgenca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K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anada</a:t>
                      </a:r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šok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360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0.59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v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h: po 3h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2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Appelboam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CCM 2010; 14(Suppl 1):50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375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bolnica, Anglija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240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0.74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v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h: po 3h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82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Levy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CCM 2010; 38(2):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 1-8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15022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err="1" smtClean="0">
                          <a:solidFill>
                            <a:srgbClr val="002060"/>
                          </a:solidFill>
                        </a:rPr>
                        <a:t>multi</a:t>
                      </a:r>
                      <a:r>
                        <a:rPr lang="sl-SI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sl-SI" b="1" dirty="0" err="1" smtClean="0">
                          <a:solidFill>
                            <a:srgbClr val="002060"/>
                          </a:solidFill>
                        </a:rPr>
                        <a:t>centrična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0.86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v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sl-SI" sz="1400" b="1" dirty="0" smtClean="0">
                          <a:solidFill>
                            <a:srgbClr val="002060"/>
                          </a:solidFill>
                        </a:rPr>
                        <a:t>h: po 3h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971600" y="0"/>
            <a:ext cx="7859216" cy="1397000"/>
          </a:xfrm>
        </p:spPr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Antibiotik in sepsa</a:t>
            </a:r>
            <a:endParaRPr lang="sl-SI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Antibiotik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39552" y="58772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err="1">
                <a:solidFill>
                  <a:srgbClr val="C00000"/>
                </a:solidFill>
              </a:rPr>
              <a:t>Rhodes</a:t>
            </a:r>
            <a:r>
              <a:rPr lang="sl-SI" b="1" dirty="0">
                <a:solidFill>
                  <a:srgbClr val="C00000"/>
                </a:solidFill>
              </a:rPr>
              <a:t> A, </a:t>
            </a:r>
            <a:r>
              <a:rPr lang="sl-SI" b="1" dirty="0" err="1" smtClean="0">
                <a:solidFill>
                  <a:srgbClr val="C00000"/>
                </a:solidFill>
              </a:rPr>
              <a:t>et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err="1" smtClean="0">
                <a:solidFill>
                  <a:srgbClr val="C00000"/>
                </a:solidFill>
              </a:rPr>
              <a:t>al</a:t>
            </a:r>
            <a:r>
              <a:rPr lang="sl-SI" b="1" dirty="0" smtClean="0">
                <a:solidFill>
                  <a:srgbClr val="C00000"/>
                </a:solidFill>
              </a:rPr>
              <a:t>. </a:t>
            </a:r>
            <a:r>
              <a:rPr lang="en-US" b="1" dirty="0" smtClean="0">
                <a:solidFill>
                  <a:srgbClr val="C00000"/>
                </a:solidFill>
              </a:rPr>
              <a:t>Surviving </a:t>
            </a:r>
            <a:r>
              <a:rPr lang="en-US" b="1" dirty="0">
                <a:solidFill>
                  <a:srgbClr val="C00000"/>
                </a:solidFill>
              </a:rPr>
              <a:t>Sepsis Campaign: international guidelines for management </a:t>
            </a:r>
            <a:r>
              <a:rPr lang="en-US" b="1" dirty="0" smtClean="0">
                <a:solidFill>
                  <a:srgbClr val="C00000"/>
                </a:solidFill>
              </a:rPr>
              <a:t>of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sepsis </a:t>
            </a:r>
            <a:r>
              <a:rPr lang="en-US" b="1" dirty="0">
                <a:solidFill>
                  <a:srgbClr val="C00000"/>
                </a:solidFill>
              </a:rPr>
              <a:t>and septic shock: 2016. </a:t>
            </a:r>
            <a:r>
              <a:rPr lang="en-US" b="1" dirty="0" err="1">
                <a:solidFill>
                  <a:srgbClr val="C00000"/>
                </a:solidFill>
              </a:rPr>
              <a:t>Crit</a:t>
            </a:r>
            <a:r>
              <a:rPr lang="en-US" b="1" dirty="0">
                <a:solidFill>
                  <a:srgbClr val="C00000"/>
                </a:solidFill>
              </a:rPr>
              <a:t> Care </a:t>
            </a:r>
            <a:r>
              <a:rPr lang="en-US" b="1" dirty="0" smtClean="0">
                <a:solidFill>
                  <a:srgbClr val="C00000"/>
                </a:solidFill>
              </a:rPr>
              <a:t>Med 2017;45:1–67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628800"/>
            <a:ext cx="74096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Sepsa in </a:t>
            </a:r>
            <a:r>
              <a:rPr lang="sl-SI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zdravljenje</a:t>
            </a:r>
            <a:endParaRPr lang="sl-SI" sz="3600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ggg</a:t>
            </a:r>
            <a:endParaRPr lang="sl-S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9740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49095"/>
              </p:ext>
            </p:extLst>
          </p:nvPr>
        </p:nvGraphicFramePr>
        <p:xfrm>
          <a:off x="1547664" y="3645024"/>
          <a:ext cx="6553201" cy="2832099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CVP 8-12</a:t>
                      </a: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sl-S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tekočina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CVP 8-12</a:t>
                      </a: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MAP &gt; 65</a:t>
                      </a: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Va</a:t>
                      </a:r>
                      <a:r>
                        <a:rPr kumimoji="0" lang="sl-SI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zopresorji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MAP &gt; 65</a:t>
                      </a: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  <a:tab pos="1168400" algn="l"/>
                        </a:tabLst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Transfu</a:t>
                      </a:r>
                      <a:r>
                        <a:rPr kumimoji="0" lang="sl-S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zija k. eri.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  <a:tab pos="11684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Dobutamine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ScvO2 &gt; 70%</a:t>
                      </a: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49% mortality</a:t>
                      </a: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2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33% mortality</a:t>
                      </a:r>
                    </a:p>
                  </a:txBody>
                  <a:tcPr marL="35719" marR="35719" marT="35724" marB="35724" anchor="ctr" horzOverflow="overflow">
                    <a:lnL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48"/>
          <p:cNvSpPr>
            <a:spLocks/>
          </p:cNvSpPr>
          <p:nvPr/>
        </p:nvSpPr>
        <p:spPr bwMode="auto">
          <a:xfrm>
            <a:off x="2195736" y="3213140"/>
            <a:ext cx="807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sl-SI" sz="1700" dirty="0" smtClean="0"/>
              <a:t>Merjenje</a:t>
            </a:r>
            <a:endParaRPr lang="en-US" sz="1700" dirty="0"/>
          </a:p>
        </p:txBody>
      </p:sp>
      <p:sp>
        <p:nvSpPr>
          <p:cNvPr id="8" name="Rectangle 49"/>
          <p:cNvSpPr>
            <a:spLocks/>
          </p:cNvSpPr>
          <p:nvPr/>
        </p:nvSpPr>
        <p:spPr bwMode="auto">
          <a:xfrm>
            <a:off x="4139952" y="3213140"/>
            <a:ext cx="10422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 smtClean="0"/>
              <a:t>Interven</a:t>
            </a:r>
            <a:r>
              <a:rPr lang="sl-SI" sz="1700" dirty="0" err="1" smtClean="0"/>
              <a:t>cija</a:t>
            </a:r>
            <a:endParaRPr lang="en-US" sz="1700" dirty="0"/>
          </a:p>
        </p:txBody>
      </p:sp>
      <p:sp>
        <p:nvSpPr>
          <p:cNvPr id="9" name="Rectangle 50"/>
          <p:cNvSpPr>
            <a:spLocks/>
          </p:cNvSpPr>
          <p:nvPr/>
        </p:nvSpPr>
        <p:spPr bwMode="auto">
          <a:xfrm>
            <a:off x="6660232" y="3212976"/>
            <a:ext cx="6016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EGDT</a:t>
            </a:r>
          </a:p>
        </p:txBody>
      </p:sp>
      <p:sp>
        <p:nvSpPr>
          <p:cNvPr id="10" name="Rectangle 47"/>
          <p:cNvSpPr>
            <a:spLocks/>
          </p:cNvSpPr>
          <p:nvPr/>
        </p:nvSpPr>
        <p:spPr bwMode="auto">
          <a:xfrm>
            <a:off x="1979712" y="6537325"/>
            <a:ext cx="694729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spcBef>
                <a:spcPts val="225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Rivers</a:t>
            </a:r>
            <a:r>
              <a:rPr lang="sl-SI" sz="1400" b="1" dirty="0" smtClean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E, </a:t>
            </a:r>
            <a:r>
              <a:rPr lang="en-US" sz="1400" b="1" dirty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et al. (2001</a:t>
            </a:r>
            <a:r>
              <a:rPr lang="en-US" sz="1400" b="1" dirty="0" smtClean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).</a:t>
            </a:r>
            <a:r>
              <a:rPr lang="sl-SI" sz="1400" b="1" dirty="0" smtClean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New </a:t>
            </a:r>
            <a:r>
              <a:rPr lang="en-US" sz="1400" b="1" i="1" dirty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England Journal of Medicine</a:t>
            </a:r>
            <a:r>
              <a:rPr lang="en-US" sz="1400" b="1" dirty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, </a:t>
            </a:r>
            <a:r>
              <a:rPr lang="en-US" sz="1400" b="1" i="1" dirty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345</a:t>
            </a:r>
            <a:r>
              <a:rPr lang="en-US" sz="1400" b="1" dirty="0">
                <a:solidFill>
                  <a:srgbClr val="C00000"/>
                </a:solidFill>
                <a:latin typeface="Helvetica" pitchFamily="-84" charset="0"/>
                <a:sym typeface="Helvetica" pitchFamily="-84" charset="0"/>
              </a:rPr>
              <a:t>(19), 1368–1377.</a:t>
            </a:r>
          </a:p>
        </p:txBody>
      </p:sp>
      <p:pic>
        <p:nvPicPr>
          <p:cNvPr id="11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426931"/>
              </p:ext>
            </p:extLst>
          </p:nvPr>
        </p:nvGraphicFramePr>
        <p:xfrm>
          <a:off x="91440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avokotnik 5"/>
          <p:cNvSpPr/>
          <p:nvPr/>
        </p:nvSpPr>
        <p:spPr>
          <a:xfrm rot="16200000">
            <a:off x="-1008620" y="3176972"/>
            <a:ext cx="32403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Smrtnost v %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Sepsa in </a:t>
            </a:r>
            <a:r>
              <a:rPr lang="sl-SI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zdravljenje</a:t>
            </a:r>
            <a:endParaRPr lang="sl-SI" sz="3600" dirty="0">
              <a:solidFill>
                <a:srgbClr val="C00000"/>
              </a:solidFill>
            </a:endParaRPr>
          </a:p>
        </p:txBody>
      </p:sp>
      <p:pic>
        <p:nvPicPr>
          <p:cNvPr id="8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907704" y="1772816"/>
            <a:ext cx="309634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90 dnevna smrtnost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7901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75" y="758485"/>
            <a:ext cx="8048410" cy="4836514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5949280"/>
            <a:ext cx="378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Intensive Care Medicine 2015; 41:1549-60.</a:t>
            </a:r>
            <a:endParaRPr lang="en-GB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4824536" cy="27363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 smtClean="0">
                <a:solidFill>
                  <a:srgbClr val="002060"/>
                </a:solidFill>
              </a:rPr>
              <a:t>„Post sepsa sindrom“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</a:rPr>
              <a:t>- živčno mišična oslabelost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</a:rPr>
              <a:t>- kronične bolečine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</a:rPr>
              <a:t>- post-travmatski stres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</a:rPr>
              <a:t>- kognitivne motnje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</a:rPr>
              <a:t>- depresija</a:t>
            </a:r>
            <a:endParaRPr lang="sl-SI" sz="24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332656"/>
            <a:ext cx="8686799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 smtClean="0">
                <a:solidFill>
                  <a:srgbClr val="002060"/>
                </a:solidFill>
              </a:rPr>
              <a:t>Bolnikova „zgodba“ se ne konča z odpustom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6084168" y="1196752"/>
            <a:ext cx="259228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002060"/>
                </a:solidFill>
              </a:rPr>
              <a:t>Drugi simptomi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m</a:t>
            </a:r>
            <a:r>
              <a:rPr lang="sl-SI" sz="2400" b="1" dirty="0" smtClean="0">
                <a:solidFill>
                  <a:srgbClr val="002060"/>
                </a:solidFill>
              </a:rPr>
              <a:t>otnje spanja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h</a:t>
            </a:r>
            <a:r>
              <a:rPr lang="sl-SI" sz="2400" b="1" dirty="0" smtClean="0">
                <a:solidFill>
                  <a:srgbClr val="002060"/>
                </a:solidFill>
              </a:rPr>
              <a:t>uda utrujenost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m</a:t>
            </a:r>
            <a:r>
              <a:rPr lang="sl-SI" sz="2400" b="1" dirty="0" smtClean="0">
                <a:solidFill>
                  <a:srgbClr val="002060"/>
                </a:solidFill>
              </a:rPr>
              <a:t>otnje koncentracije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p</a:t>
            </a:r>
            <a:r>
              <a:rPr lang="sl-SI" sz="2400" b="1" dirty="0" smtClean="0">
                <a:solidFill>
                  <a:srgbClr val="002060"/>
                </a:solidFill>
              </a:rPr>
              <a:t>omanjkanje samozavesti, druge psihične motnje…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" y="12794"/>
            <a:ext cx="1403648" cy="10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87215802"/>
              </p:ext>
            </p:extLst>
          </p:nvPr>
        </p:nvGraphicFramePr>
        <p:xfrm>
          <a:off x="251520" y="4293096"/>
          <a:ext cx="51125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avokotnik 1"/>
          <p:cNvSpPr/>
          <p:nvPr/>
        </p:nvSpPr>
        <p:spPr>
          <a:xfrm>
            <a:off x="467544" y="4077072"/>
            <a:ext cx="432048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002060"/>
                </a:solidFill>
              </a:rPr>
              <a:t>Post travmatski stres v %</a:t>
            </a:r>
            <a:endParaRPr lang="sl-SI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800" dirty="0" smtClean="0"/>
              <a:t>Primarni izhod </a:t>
            </a:r>
            <a:endParaRPr lang="en-GB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2730"/>
            <a:ext cx="9144000" cy="513795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6345" y="908720"/>
            <a:ext cx="8244408" cy="5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Char char="•"/>
              <a:defRPr sz="2800">
                <a:solidFill>
                  <a:srgbClr val="7574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Font typeface="Arial" charset="0"/>
              <a:buChar char="–"/>
              <a:defRPr sz="2400">
                <a:solidFill>
                  <a:srgbClr val="7574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Char char="•"/>
              <a:defRPr sz="2000">
                <a:solidFill>
                  <a:srgbClr val="7574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Font typeface="Arial" charset="0"/>
              <a:buChar char="–"/>
              <a:defRPr sz="1800">
                <a:solidFill>
                  <a:srgbClr val="7574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Font typeface="Arial" charset="0"/>
              <a:buChar char="»"/>
              <a:defRPr sz="1800">
                <a:solidFill>
                  <a:srgbClr val="7574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Font typeface="Arial" charset="0"/>
              <a:buChar char="»"/>
              <a:defRPr sz="2000">
                <a:solidFill>
                  <a:srgbClr val="7574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Font typeface="Arial" charset="0"/>
              <a:buChar char="»"/>
              <a:defRPr sz="2000">
                <a:solidFill>
                  <a:srgbClr val="7574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Font typeface="Arial" charset="0"/>
              <a:buChar char="»"/>
              <a:defRPr sz="2000">
                <a:solidFill>
                  <a:srgbClr val="7574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Font typeface="Arial" charset="0"/>
              <a:buChar char="»"/>
              <a:defRPr sz="2000">
                <a:solidFill>
                  <a:srgbClr val="757477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kern="0" dirty="0" smtClean="0"/>
          </a:p>
        </p:txBody>
      </p:sp>
      <p:sp>
        <p:nvSpPr>
          <p:cNvPr id="5" name="TextBox 2"/>
          <p:cNvSpPr txBox="1"/>
          <p:nvPr/>
        </p:nvSpPr>
        <p:spPr>
          <a:xfrm>
            <a:off x="4644008" y="6381328"/>
            <a:ext cx="378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Intensive Care Medicine 2015; 41:1549-60.</a:t>
            </a:r>
            <a:endParaRPr lang="en-GB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2847"/>
            <a:ext cx="3923928" cy="562074"/>
          </a:xfrm>
        </p:spPr>
        <p:txBody>
          <a:bodyPr>
            <a:normAutofit fontScale="90000"/>
          </a:bodyPr>
          <a:lstStyle/>
          <a:p>
            <a:pPr algn="r"/>
            <a:r>
              <a:rPr 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Sepsa in zdravljenje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146367" cy="16709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281363"/>
            <a:ext cx="1457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268760"/>
            <a:ext cx="6048672" cy="156965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5040560" cy="2202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22544"/>
            <a:ext cx="5438580" cy="30835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5472608" cy="13900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9" descr="https://cdn-images-journals.azureedge.net/ccmjournal/XLargeThumb.00003246-201809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15" y="853"/>
            <a:ext cx="1378669" cy="18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38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Sepsa </a:t>
            </a:r>
            <a:r>
              <a:rPr 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sl-SI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zdravljenje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328592"/>
          </a:xfrm>
        </p:spPr>
        <p:txBody>
          <a:bodyPr>
            <a:normAutofit/>
          </a:bodyPr>
          <a:lstStyle/>
          <a:p>
            <a:pPr marL="282575" indent="-228600">
              <a:spcBef>
                <a:spcPts val="0"/>
              </a:spcBef>
              <a:defRPr/>
            </a:pPr>
            <a:endParaRPr lang="sl-SI" sz="2800" b="1" dirty="0" smtClean="0">
              <a:solidFill>
                <a:srgbClr val="002060"/>
              </a:solidFill>
            </a:endParaRPr>
          </a:p>
          <a:p>
            <a:pPr marL="282575" indent="-228600">
              <a:spcBef>
                <a:spcPts val="0"/>
              </a:spcBef>
              <a:defRPr/>
            </a:pPr>
            <a:r>
              <a:rPr lang="sl-SI" sz="2800" b="1" u="sng" dirty="0" smtClean="0"/>
              <a:t>Sveženj ukrepanja -3h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b="1" dirty="0"/>
              <a:t>	</a:t>
            </a:r>
            <a:r>
              <a:rPr lang="sl-SI" sz="2800" b="1" dirty="0" smtClean="0"/>
              <a:t>- določitev laktat </a:t>
            </a:r>
            <a:r>
              <a:rPr lang="sl-SI" sz="2800" b="1" dirty="0"/>
              <a:t>	</a:t>
            </a:r>
            <a:endParaRPr lang="sl-SI" sz="2800" b="1" dirty="0" smtClean="0"/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b="1" dirty="0"/>
              <a:t>	</a:t>
            </a:r>
            <a:r>
              <a:rPr lang="sl-SI" sz="2800" b="1" dirty="0" smtClean="0"/>
              <a:t>- odvzem HK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b="1" dirty="0"/>
              <a:t>	</a:t>
            </a:r>
            <a:r>
              <a:rPr lang="sl-SI" sz="2800" b="1" dirty="0" smtClean="0"/>
              <a:t>- antibiotik širokega spektra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b="1" dirty="0" smtClean="0"/>
              <a:t>	- 30ml tekočine / kg TT 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b="1" dirty="0"/>
              <a:t>	 </a:t>
            </a:r>
            <a:r>
              <a:rPr lang="sl-SI" sz="2800" b="1" dirty="0" smtClean="0"/>
              <a:t> ob </a:t>
            </a:r>
            <a:r>
              <a:rPr lang="sl-SI" sz="2800" b="1" dirty="0" err="1" smtClean="0"/>
              <a:t>hipotenziji</a:t>
            </a:r>
            <a:r>
              <a:rPr lang="sl-SI" sz="2800" b="1" dirty="0" smtClean="0"/>
              <a:t> ali laktatu &gt; </a:t>
            </a:r>
            <a:r>
              <a:rPr lang="sl-SI" sz="2800" b="1" u="sng" dirty="0" smtClean="0"/>
              <a:t>4</a:t>
            </a:r>
            <a:endParaRPr lang="en-US" sz="2800" b="1" u="sng" dirty="0"/>
          </a:p>
          <a:p>
            <a:pPr marL="282575" indent="-228600">
              <a:spcBef>
                <a:spcPts val="0"/>
              </a:spcBef>
              <a:defRPr/>
            </a:pPr>
            <a:endParaRPr lang="sl-SI" sz="2800" b="1" u="sng" dirty="0" smtClean="0"/>
          </a:p>
          <a:p>
            <a:pPr marL="282575" indent="-228600">
              <a:spcBef>
                <a:spcPts val="0"/>
              </a:spcBef>
              <a:defRPr/>
            </a:pPr>
            <a:r>
              <a:rPr lang="sl-SI" sz="2800" b="1" u="sng" dirty="0" smtClean="0"/>
              <a:t>Sveženj </a:t>
            </a:r>
            <a:r>
              <a:rPr lang="sl-SI" sz="2800" b="1" u="sng" dirty="0"/>
              <a:t>ukrepanja </a:t>
            </a:r>
            <a:r>
              <a:rPr lang="sl-SI" sz="2800" b="1" u="sng" dirty="0" smtClean="0"/>
              <a:t>-6h</a:t>
            </a:r>
            <a:endParaRPr lang="sl-SI" sz="2800" b="1" u="sng" dirty="0"/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b="1" dirty="0" smtClean="0"/>
              <a:t>	- </a:t>
            </a:r>
            <a:r>
              <a:rPr lang="sl-SI" sz="2800" b="1" dirty="0" err="1"/>
              <a:t>v</a:t>
            </a:r>
            <a:r>
              <a:rPr lang="sl-SI" sz="2800" b="1" dirty="0" err="1" smtClean="0"/>
              <a:t>azopresorji</a:t>
            </a:r>
            <a:r>
              <a:rPr lang="sl-SI" sz="2800" b="1" dirty="0" smtClean="0"/>
              <a:t> ob vztrajanju </a:t>
            </a:r>
            <a:r>
              <a:rPr lang="sl-SI" sz="2800" b="1" dirty="0" err="1" smtClean="0"/>
              <a:t>hipotenzije</a:t>
            </a:r>
            <a:r>
              <a:rPr lang="sl-SI" sz="2800" b="1" dirty="0" smtClean="0"/>
              <a:t> (MAP 	 	   </a:t>
            </a:r>
            <a:r>
              <a:rPr lang="sl-SI" sz="2800" b="1" u="sng" dirty="0" smtClean="0"/>
              <a:t>&gt;</a:t>
            </a:r>
            <a:r>
              <a:rPr lang="sl-SI" sz="2800" b="1" dirty="0" smtClean="0"/>
              <a:t> 65mmHg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b="1" dirty="0" smtClean="0"/>
              <a:t>	- ponovno merjenje laktata ob povišani vrednosti</a:t>
            </a:r>
            <a:endParaRPr lang="sl-SI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1948418"/>
            <a:ext cx="1619672" cy="231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AutoShape 2" descr="Image result for parenteral antibio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Image result for parenteral antibiot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6" descr="Image result for parenteral antibiotic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8" descr="Image result for parenteral antibiotic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AutoShape 10" descr="Image result for parenteral antibiotic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1" name="AutoShape 12" descr="Image result for parenteral antibiotic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2090478" cy="155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6632"/>
            <a:ext cx="168206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2276872"/>
            <a:ext cx="8856984" cy="4320480"/>
          </a:xfrm>
        </p:spPr>
        <p:txBody>
          <a:bodyPr>
            <a:normAutofit fontScale="92500"/>
          </a:bodyPr>
          <a:lstStyle/>
          <a:p>
            <a:pPr marL="282575" indent="-228600">
              <a:spcBef>
                <a:spcPts val="0"/>
              </a:spcBef>
              <a:defRPr/>
            </a:pPr>
            <a:endParaRPr lang="sl-SI" sz="2800" b="1" u="sng" dirty="0" smtClean="0">
              <a:solidFill>
                <a:srgbClr val="002060"/>
              </a:solidFill>
            </a:endParaRPr>
          </a:p>
          <a:p>
            <a:pPr marL="282575" indent="-228600">
              <a:spcBef>
                <a:spcPts val="0"/>
              </a:spcBef>
              <a:defRPr/>
            </a:pPr>
            <a:endParaRPr lang="sl-SI" sz="2800" b="1" u="sng" dirty="0">
              <a:solidFill>
                <a:srgbClr val="002060"/>
              </a:solidFill>
            </a:endParaRPr>
          </a:p>
          <a:p>
            <a:pPr marL="282575" indent="-228600">
              <a:spcBef>
                <a:spcPts val="0"/>
              </a:spcBef>
              <a:defRPr/>
            </a:pPr>
            <a:r>
              <a:rPr lang="sl-SI" sz="2800" u="sng" dirty="0" smtClean="0"/>
              <a:t>Sveženj </a:t>
            </a:r>
            <a:r>
              <a:rPr lang="sl-SI" sz="2800" u="sng" dirty="0"/>
              <a:t>ukrepanja </a:t>
            </a:r>
            <a:r>
              <a:rPr lang="sl-SI" sz="2800" u="sng" dirty="0" smtClean="0"/>
              <a:t>-1h</a:t>
            </a:r>
            <a:endParaRPr lang="sl-SI" sz="2800" u="sng" dirty="0"/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dirty="0"/>
              <a:t>	- določitev laktat 	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dirty="0"/>
              <a:t>	- odvzem HK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dirty="0"/>
              <a:t>	- antibiotik širokega spektra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dirty="0"/>
              <a:t>	- 30ml tekočine / kg TT </a:t>
            </a:r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dirty="0"/>
              <a:t>	  ob </a:t>
            </a:r>
            <a:r>
              <a:rPr lang="sl-SI" sz="2800" dirty="0" err="1"/>
              <a:t>hipotenziji</a:t>
            </a:r>
            <a:r>
              <a:rPr lang="sl-SI" sz="2800" dirty="0"/>
              <a:t> ali laktatu &gt; </a:t>
            </a:r>
            <a:r>
              <a:rPr lang="sl-SI" sz="2800" u="sng" dirty="0"/>
              <a:t>4</a:t>
            </a:r>
            <a:endParaRPr lang="en-US" sz="2800" u="sng" dirty="0"/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sz="2800" dirty="0"/>
              <a:t>	- </a:t>
            </a:r>
            <a:r>
              <a:rPr lang="sl-SI" sz="2800" dirty="0" err="1"/>
              <a:t>vazopresorji</a:t>
            </a:r>
            <a:r>
              <a:rPr lang="sl-SI" sz="2800" dirty="0"/>
              <a:t> ob vztrajanju </a:t>
            </a:r>
            <a:r>
              <a:rPr lang="sl-SI" sz="2800" dirty="0" err="1"/>
              <a:t>hipotenzije</a:t>
            </a:r>
            <a:r>
              <a:rPr lang="sl-SI" sz="2800" dirty="0"/>
              <a:t> (MAP </a:t>
            </a:r>
            <a:r>
              <a:rPr lang="sl-SI" sz="2800" dirty="0" smtClean="0"/>
              <a:t> </a:t>
            </a:r>
            <a:r>
              <a:rPr lang="sl-SI" sz="2800" u="sng" dirty="0" smtClean="0"/>
              <a:t>&gt;</a:t>
            </a:r>
            <a:r>
              <a:rPr lang="sl-SI" sz="2800" dirty="0" smtClean="0"/>
              <a:t> 65mmHg)</a:t>
            </a:r>
            <a:endParaRPr lang="sl-SI" sz="2800" dirty="0"/>
          </a:p>
          <a:p>
            <a:pPr marL="53975" indent="0">
              <a:spcBef>
                <a:spcPts val="0"/>
              </a:spcBef>
              <a:buNone/>
              <a:defRPr/>
            </a:pPr>
            <a:r>
              <a:rPr lang="sl-SI" b="1" dirty="0">
                <a:solidFill>
                  <a:srgbClr val="002060"/>
                </a:solidFill>
              </a:rPr>
              <a:t>	</a:t>
            </a: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Sepsa </a:t>
            </a:r>
            <a:r>
              <a:rPr 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sl-SI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zdravljenje</a:t>
            </a:r>
            <a:endParaRPr lang="sl-SI" sz="36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5472608" cy="13900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067944" y="6165304"/>
            <a:ext cx="47525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err="1" smtClean="0">
                <a:solidFill>
                  <a:srgbClr val="C00000"/>
                </a:solidFill>
              </a:rPr>
              <a:t>Crit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Care</a:t>
            </a:r>
            <a:r>
              <a:rPr lang="sl-SI" sz="1600" b="1" dirty="0" smtClean="0">
                <a:solidFill>
                  <a:srgbClr val="C00000"/>
                </a:solidFill>
              </a:rPr>
              <a:t> Med 2018;46:997-1000</a:t>
            </a:r>
            <a:endParaRPr lang="sl-SI" sz="1600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168206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Membrana za vezavo citokinov in sepsa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002060"/>
                </a:solidFill>
              </a:rPr>
              <a:t>pozitiven </a:t>
            </a:r>
            <a:r>
              <a:rPr lang="sl-SI" b="1" dirty="0">
                <a:solidFill>
                  <a:srgbClr val="002060"/>
                </a:solidFill>
              </a:rPr>
              <a:t>hemodinamski učinek </a:t>
            </a:r>
            <a:endParaRPr lang="sl-SI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002060"/>
                </a:solidFill>
              </a:rPr>
              <a:t>zniža potrebo po </a:t>
            </a:r>
            <a:r>
              <a:rPr lang="sl-SI" b="1" dirty="0" err="1" smtClean="0">
                <a:solidFill>
                  <a:srgbClr val="002060"/>
                </a:solidFill>
              </a:rPr>
              <a:t>vazopresorjih</a:t>
            </a:r>
            <a:endParaRPr lang="sl-SI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002060"/>
                </a:solidFill>
              </a:rPr>
              <a:t>zniža se koncentracija laktata</a:t>
            </a:r>
          </a:p>
          <a:p>
            <a:pPr>
              <a:buFontTx/>
              <a:buChar char="-"/>
            </a:pPr>
            <a:r>
              <a:rPr lang="sl-SI" b="1" dirty="0">
                <a:solidFill>
                  <a:srgbClr val="002060"/>
                </a:solidFill>
              </a:rPr>
              <a:t>v</a:t>
            </a:r>
            <a:r>
              <a:rPr lang="sl-SI" b="1" dirty="0" smtClean="0">
                <a:solidFill>
                  <a:srgbClr val="002060"/>
                </a:solidFill>
              </a:rPr>
              <a:t>pliv na preživetje?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6237312"/>
            <a:ext cx="46085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err="1" smtClean="0">
                <a:solidFill>
                  <a:srgbClr val="C00000"/>
                </a:solidFill>
              </a:rPr>
              <a:t>Kogelmann</a:t>
            </a:r>
            <a:r>
              <a:rPr lang="sl-SI" sz="1600" b="1" dirty="0" smtClean="0">
                <a:solidFill>
                  <a:srgbClr val="C00000"/>
                </a:solidFill>
              </a:rPr>
              <a:t> K, </a:t>
            </a:r>
            <a:r>
              <a:rPr lang="sl-SI" sz="1600" b="1" dirty="0" err="1" smtClean="0">
                <a:solidFill>
                  <a:srgbClr val="C00000"/>
                </a:solidFill>
              </a:rPr>
              <a:t>et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al</a:t>
            </a:r>
            <a:r>
              <a:rPr lang="sl-SI" sz="1600" b="1" dirty="0" smtClean="0">
                <a:solidFill>
                  <a:srgbClr val="C00000"/>
                </a:solidFill>
              </a:rPr>
              <a:t>. </a:t>
            </a:r>
            <a:r>
              <a:rPr lang="sl-SI" sz="1600" b="1" dirty="0" err="1" smtClean="0">
                <a:solidFill>
                  <a:srgbClr val="C00000"/>
                </a:solidFill>
              </a:rPr>
              <a:t>Critical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Care</a:t>
            </a:r>
            <a:r>
              <a:rPr lang="sl-SI" sz="1600" b="1" dirty="0" smtClean="0">
                <a:solidFill>
                  <a:srgbClr val="C00000"/>
                </a:solidFill>
              </a:rPr>
              <a:t> 2017; 21:74.</a:t>
            </a:r>
            <a:endParaRPr lang="sl-SI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25600"/>
              </p:ext>
            </p:extLst>
          </p:nvPr>
        </p:nvGraphicFramePr>
        <p:xfrm>
          <a:off x="467544" y="1397000"/>
          <a:ext cx="8064894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Ocenjena</a:t>
                      </a:r>
                      <a:r>
                        <a:rPr lang="sl-SI" baseline="0" dirty="0" smtClean="0"/>
                        <a:t> smrtnost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28-dnevna smrtnost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EIT</a:t>
                      </a:r>
                      <a:r>
                        <a:rPr lang="sl-SI" baseline="0" dirty="0" smtClean="0"/>
                        <a:t> smrtnost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Bolnišnična smrtnost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začetek 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&lt;24 h (</a:t>
                      </a:r>
                      <a:r>
                        <a:rPr lang="sl-SI" i="1" dirty="0" smtClean="0"/>
                        <a:t>n</a:t>
                      </a:r>
                      <a:r>
                        <a:rPr lang="sl-SI" dirty="0" smtClean="0"/>
                        <a:t> = 13)</a:t>
                      </a:r>
                    </a:p>
                    <a:p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92.3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53.8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69.2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69.2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&lt;48 h (</a:t>
                      </a:r>
                      <a:r>
                        <a:rPr lang="sl-SI" i="1" dirty="0" smtClean="0"/>
                        <a:t>n</a:t>
                      </a:r>
                      <a:r>
                        <a:rPr lang="sl-SI" dirty="0" smtClean="0"/>
                        <a:t> = 8)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82.1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62.5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75.0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87.5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&gt;48 h (</a:t>
                      </a:r>
                      <a:r>
                        <a:rPr lang="sl-SI" i="1" dirty="0" smtClean="0"/>
                        <a:t>n</a:t>
                      </a:r>
                      <a:r>
                        <a:rPr lang="sl-SI" dirty="0" smtClean="0"/>
                        <a:t> = 5)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97.1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100.0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Vir okužbe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trebuh – po operaciji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92.3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69.2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76.9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84.6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pljučnica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87.0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69.2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76.9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1988840"/>
            <a:ext cx="7704856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82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značba mesta vsebine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00808"/>
            <a:ext cx="6723944" cy="457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Membrana za vezavo citokinov</a:t>
            </a:r>
          </a:p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in sepsa – naše izkušnje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dirty="0" smtClean="0">
                <a:solidFill>
                  <a:srgbClr val="C00000"/>
                </a:solidFill>
              </a:rPr>
              <a:t>Glukokortikoidi + vitamin C + vitamin B1</a:t>
            </a:r>
            <a:endParaRPr lang="sl-SI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" y="2182786"/>
            <a:ext cx="4649341" cy="37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420888"/>
            <a:ext cx="4405311" cy="32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1392" y="6381328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>
                <a:solidFill>
                  <a:srgbClr val="C00000"/>
                </a:solidFill>
              </a:rPr>
              <a:t>Marik</a:t>
            </a:r>
            <a:r>
              <a:rPr lang="sl-SI" b="1" dirty="0" smtClean="0">
                <a:solidFill>
                  <a:srgbClr val="C00000"/>
                </a:solidFill>
              </a:rPr>
              <a:t> PE, </a:t>
            </a:r>
            <a:r>
              <a:rPr lang="sl-SI" b="1" dirty="0" err="1" smtClean="0">
                <a:solidFill>
                  <a:srgbClr val="C00000"/>
                </a:solidFill>
              </a:rPr>
              <a:t>et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err="1" smtClean="0">
                <a:solidFill>
                  <a:srgbClr val="C00000"/>
                </a:solidFill>
              </a:rPr>
              <a:t>al</a:t>
            </a:r>
            <a:r>
              <a:rPr lang="sl-SI" b="1" dirty="0" smtClean="0">
                <a:solidFill>
                  <a:srgbClr val="C00000"/>
                </a:solidFill>
              </a:rPr>
              <a:t>. </a:t>
            </a:r>
            <a:r>
              <a:rPr lang="sl-SI" b="1" dirty="0" err="1" smtClean="0">
                <a:solidFill>
                  <a:srgbClr val="C00000"/>
                </a:solidFill>
              </a:rPr>
              <a:t>Chest</a:t>
            </a:r>
            <a:r>
              <a:rPr lang="sl-SI" b="1" dirty="0" smtClean="0">
                <a:solidFill>
                  <a:srgbClr val="C00000"/>
                </a:solidFill>
              </a:rPr>
              <a:t> 2017; 151: 1229-38.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8384" y="4045471"/>
            <a:ext cx="648072" cy="31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chemeClr val="tx1"/>
                </a:solidFill>
              </a:rPr>
              <a:t>8,5 %</a:t>
            </a:r>
            <a:endParaRPr lang="sl-SI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184" y="2474799"/>
            <a:ext cx="690486" cy="31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chemeClr val="tx1"/>
                </a:solidFill>
              </a:rPr>
              <a:t>40,4%</a:t>
            </a:r>
            <a:endParaRPr lang="sl-SI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Sepsa in prihodnost….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b="1" dirty="0" smtClean="0">
              <a:solidFill>
                <a:srgbClr val="002060"/>
              </a:solidFill>
            </a:endParaRPr>
          </a:p>
          <a:p>
            <a:r>
              <a:rPr lang="sl-SI" b="1" dirty="0" err="1" smtClean="0">
                <a:solidFill>
                  <a:srgbClr val="002060"/>
                </a:solidFill>
              </a:rPr>
              <a:t>Imunoglobulini</a:t>
            </a:r>
            <a:r>
              <a:rPr lang="sl-SI" b="1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sl-SI" b="1" dirty="0" smtClean="0">
                <a:solidFill>
                  <a:srgbClr val="002060"/>
                </a:solidFill>
              </a:rPr>
              <a:t>Obvladovanje odpornosti mikroorganizmov…</a:t>
            </a:r>
          </a:p>
          <a:p>
            <a:r>
              <a:rPr lang="sl-SI" b="1" dirty="0" smtClean="0">
                <a:solidFill>
                  <a:srgbClr val="002060"/>
                </a:solidFill>
              </a:rPr>
              <a:t>Cepljenje…</a:t>
            </a:r>
          </a:p>
          <a:p>
            <a:r>
              <a:rPr lang="sl-SI" b="1" dirty="0" err="1" smtClean="0">
                <a:solidFill>
                  <a:srgbClr val="002060"/>
                </a:solidFill>
              </a:rPr>
              <a:t>Mezenhimske</a:t>
            </a:r>
            <a:r>
              <a:rPr lang="sl-SI" b="1" dirty="0" smtClean="0">
                <a:solidFill>
                  <a:srgbClr val="002060"/>
                </a:solidFill>
              </a:rPr>
              <a:t> celice…</a:t>
            </a:r>
          </a:p>
          <a:p>
            <a:r>
              <a:rPr lang="sl-SI" b="1" dirty="0" smtClean="0">
                <a:solidFill>
                  <a:srgbClr val="002060"/>
                </a:solidFill>
              </a:rPr>
              <a:t>Genetska karta…</a:t>
            </a:r>
            <a:r>
              <a:rPr lang="sl-SI" b="1" dirty="0" err="1" smtClean="0">
                <a:solidFill>
                  <a:srgbClr val="002060"/>
                </a:solidFill>
              </a:rPr>
              <a:t>predispozicija</a:t>
            </a:r>
            <a:r>
              <a:rPr lang="sl-SI" b="1" dirty="0" smtClean="0">
                <a:solidFill>
                  <a:srgbClr val="002060"/>
                </a:solidFill>
              </a:rPr>
              <a:t>?</a:t>
            </a: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187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03582" y="4335977"/>
            <a:ext cx="3582134" cy="2453706"/>
            <a:chOff x="4503582" y="4335977"/>
            <a:chExt cx="3582134" cy="245370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684" y="4335977"/>
              <a:ext cx="2014364" cy="179095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3973" name="TextBox 3"/>
            <p:cNvSpPr txBox="1">
              <a:spLocks noChangeArrowheads="1"/>
            </p:cNvSpPr>
            <p:nvPr/>
          </p:nvSpPr>
          <p:spPr bwMode="auto">
            <a:xfrm>
              <a:off x="4503582" y="6266463"/>
              <a:ext cx="35821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altLang="en-US" b="1" dirty="0" smtClean="0">
                  <a:solidFill>
                    <a:srgbClr val="002060"/>
                  </a:solidFill>
                </a:rPr>
                <a:t>Tekočinsko oživljanje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7594" y="572710"/>
            <a:ext cx="3191836" cy="2504797"/>
            <a:chOff x="427594" y="572710"/>
            <a:chExt cx="3191836" cy="250479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680"/>
            <a:stretch/>
          </p:blipFill>
          <p:spPr bwMode="auto">
            <a:xfrm>
              <a:off x="1219200" y="572710"/>
              <a:ext cx="2034304" cy="198157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3975" name="Rectangle 5"/>
            <p:cNvSpPr>
              <a:spLocks noChangeArrowheads="1"/>
            </p:cNvSpPr>
            <p:nvPr/>
          </p:nvSpPr>
          <p:spPr bwMode="auto">
            <a:xfrm>
              <a:off x="427594" y="2554287"/>
              <a:ext cx="31918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altLang="en-US" b="1" dirty="0" smtClean="0">
                  <a:solidFill>
                    <a:srgbClr val="002060"/>
                  </a:solidFill>
                </a:rPr>
                <a:t>Prepoznati bolnika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6388" y="2153689"/>
            <a:ext cx="2734296" cy="2718867"/>
            <a:chOff x="2846388" y="2153689"/>
            <a:chExt cx="2734296" cy="2718867"/>
          </a:xfrm>
        </p:grpSpPr>
        <p:sp>
          <p:nvSpPr>
            <p:cNvPr id="83974" name="Rectangle 4"/>
            <p:cNvSpPr>
              <a:spLocks noChangeArrowheads="1"/>
            </p:cNvSpPr>
            <p:nvPr/>
          </p:nvSpPr>
          <p:spPr bwMode="auto">
            <a:xfrm>
              <a:off x="2846388" y="4349336"/>
              <a:ext cx="17636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altLang="en-US" b="1" dirty="0" smtClean="0">
                  <a:solidFill>
                    <a:srgbClr val="002060"/>
                  </a:solidFill>
                </a:rPr>
                <a:t>Antibiotik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2153689"/>
              <a:ext cx="2037384" cy="203731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83" y="0"/>
            <a:ext cx="1403648" cy="10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4343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Epidemiologija</a:t>
            </a:r>
            <a:endParaRPr lang="sl-SI" sz="3600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75893"/>
              </p:ext>
            </p:extLst>
          </p:nvPr>
        </p:nvGraphicFramePr>
        <p:xfrm>
          <a:off x="467544" y="836712"/>
          <a:ext cx="8229600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Država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Avtor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 100 bol. sprejemov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 100 EIT sprejemov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 100 0</a:t>
                      </a:r>
                      <a:r>
                        <a:rPr lang="sl-SI" baseline="0" dirty="0" smtClean="0"/>
                        <a:t>00 prebivalcev na leto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Australija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Sundarajan</a:t>
                      </a:r>
                      <a:r>
                        <a:rPr lang="sl-SI" dirty="0" smtClean="0"/>
                        <a:t> 2005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4,3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76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Australija</a:t>
                      </a:r>
                      <a:r>
                        <a:rPr lang="sl-SI" baseline="0" dirty="0" smtClean="0"/>
                        <a:t> / NZ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Finfer</a:t>
                      </a:r>
                      <a:r>
                        <a:rPr lang="sl-SI" dirty="0" smtClean="0"/>
                        <a:t> 2004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11,8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Evropa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Alberti 2001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15,5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Evropa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Vincent 2006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30,0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Finska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Karlsson</a:t>
                      </a:r>
                      <a:r>
                        <a:rPr lang="sl-SI" dirty="0" smtClean="0"/>
                        <a:t> 2007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10,5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69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Francija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Episepsis</a:t>
                      </a:r>
                      <a:r>
                        <a:rPr lang="sl-SI" dirty="0" smtClean="0"/>
                        <a:t> 2004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14,6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95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Nemčija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Engel</a:t>
                      </a:r>
                      <a:r>
                        <a:rPr lang="sl-SI" baseline="0" dirty="0" smtClean="0"/>
                        <a:t> 2006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11,0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76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Nizozemska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Van </a:t>
                      </a:r>
                      <a:r>
                        <a:rPr lang="sl-SI" dirty="0" err="1" smtClean="0"/>
                        <a:t>Gestel</a:t>
                      </a:r>
                      <a:r>
                        <a:rPr lang="sl-SI" dirty="0" smtClean="0"/>
                        <a:t> 2004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11,0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54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Norveška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Flaatten</a:t>
                      </a:r>
                      <a:r>
                        <a:rPr lang="sl-SI" dirty="0" smtClean="0"/>
                        <a:t> 2004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48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Španija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Esteban</a:t>
                      </a:r>
                      <a:r>
                        <a:rPr lang="sl-SI" dirty="0" smtClean="0"/>
                        <a:t> 2007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12,4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104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Angus</a:t>
                      </a:r>
                      <a:r>
                        <a:rPr lang="sl-SI" dirty="0" smtClean="0"/>
                        <a:t> 2001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2,6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300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Slovenija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Beovič</a:t>
                      </a:r>
                      <a:r>
                        <a:rPr lang="sl-SI" dirty="0" smtClean="0"/>
                        <a:t> 2008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109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2411760" y="6453336"/>
            <a:ext cx="6192688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C00000"/>
                </a:solidFill>
              </a:rPr>
              <a:t>Prirejeno po Brun-</a:t>
            </a:r>
            <a:r>
              <a:rPr lang="sl-SI" sz="1400" b="1" dirty="0" err="1" smtClean="0">
                <a:solidFill>
                  <a:srgbClr val="C00000"/>
                </a:solidFill>
              </a:rPr>
              <a:t>Buisson</a:t>
            </a:r>
            <a:r>
              <a:rPr lang="sl-SI" sz="1400" b="1" dirty="0" smtClean="0">
                <a:solidFill>
                  <a:srgbClr val="C00000"/>
                </a:solidFill>
              </a:rPr>
              <a:t> C. </a:t>
            </a:r>
            <a:r>
              <a:rPr lang="sl-SI" sz="1400" b="1" dirty="0" err="1" smtClean="0">
                <a:solidFill>
                  <a:srgbClr val="C00000"/>
                </a:solidFill>
              </a:rPr>
              <a:t>Sepsis</a:t>
            </a:r>
            <a:r>
              <a:rPr lang="sl-SI" sz="1400" b="1" dirty="0" smtClean="0">
                <a:solidFill>
                  <a:srgbClr val="C00000"/>
                </a:solidFill>
              </a:rPr>
              <a:t> </a:t>
            </a:r>
            <a:r>
              <a:rPr lang="sl-SI" sz="1400" b="1" dirty="0" err="1" smtClean="0">
                <a:solidFill>
                  <a:srgbClr val="C00000"/>
                </a:solidFill>
              </a:rPr>
              <a:t>handbook</a:t>
            </a:r>
            <a:r>
              <a:rPr lang="sl-SI" sz="1400" b="1" dirty="0" smtClean="0">
                <a:solidFill>
                  <a:srgbClr val="C00000"/>
                </a:solidFill>
              </a:rPr>
              <a:t>. 1st </a:t>
            </a:r>
            <a:r>
              <a:rPr lang="sl-SI" sz="1400" b="1" dirty="0" err="1" smtClean="0">
                <a:solidFill>
                  <a:srgbClr val="C00000"/>
                </a:solidFill>
              </a:rPr>
              <a:t>ed</a:t>
            </a:r>
            <a:r>
              <a:rPr lang="sl-SI" sz="1400" b="1" dirty="0" smtClean="0">
                <a:solidFill>
                  <a:srgbClr val="C00000"/>
                </a:solidFill>
              </a:rPr>
              <a:t>. </a:t>
            </a:r>
            <a:r>
              <a:rPr lang="sl-SI" sz="1400" b="1" dirty="0" err="1" smtClean="0">
                <a:solidFill>
                  <a:srgbClr val="C00000"/>
                </a:solidFill>
              </a:rPr>
              <a:t>Marcy</a:t>
            </a:r>
            <a:r>
              <a:rPr lang="sl-SI" sz="1400" b="1" dirty="0" smtClean="0">
                <a:solidFill>
                  <a:srgbClr val="C00000"/>
                </a:solidFill>
              </a:rPr>
              <a:t> l </a:t>
            </a:r>
            <a:r>
              <a:rPr lang="sl-SI" sz="1400" b="1" dirty="0" err="1" smtClean="0">
                <a:solidFill>
                  <a:srgbClr val="C00000"/>
                </a:solidFill>
              </a:rPr>
              <a:t>Etoile</a:t>
            </a:r>
            <a:r>
              <a:rPr lang="sl-SI" sz="1400" b="1" dirty="0" smtClean="0">
                <a:solidFill>
                  <a:srgbClr val="C00000"/>
                </a:solidFill>
              </a:rPr>
              <a:t>; 2009</a:t>
            </a:r>
            <a:endParaRPr lang="sl-SI" sz="1400" b="1" dirty="0">
              <a:solidFill>
                <a:srgbClr val="C00000"/>
              </a:solidFill>
            </a:endParaRPr>
          </a:p>
        </p:txBody>
      </p:sp>
      <p:pic>
        <p:nvPicPr>
          <p:cNvPr id="7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Epidemiologija</a:t>
            </a:r>
            <a:endParaRPr lang="sl-SI" sz="3600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371824"/>
              </p:ext>
            </p:extLst>
          </p:nvPr>
        </p:nvGraphicFramePr>
        <p:xfrm>
          <a:off x="251520" y="836712"/>
          <a:ext cx="8712968" cy="54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Država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Avtor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 100 0</a:t>
                      </a:r>
                      <a:r>
                        <a:rPr lang="sl-SI" baseline="0" dirty="0" smtClean="0"/>
                        <a:t>00 prebivalcev na leto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Avstralija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Davis 2007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188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Norveška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Flaatten</a:t>
                      </a:r>
                      <a:r>
                        <a:rPr lang="sl-SI" dirty="0" smtClean="0"/>
                        <a:t> 1999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83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Španija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Inigo</a:t>
                      </a:r>
                      <a:r>
                        <a:rPr lang="sl-SI" dirty="0" smtClean="0"/>
                        <a:t> 2001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141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Nemčija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Heublein</a:t>
                      </a:r>
                      <a:r>
                        <a:rPr lang="sl-SI" dirty="0" smtClean="0"/>
                        <a:t> 2011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Tajvan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Shen</a:t>
                      </a:r>
                      <a:r>
                        <a:rPr lang="sl-SI" dirty="0" smtClean="0"/>
                        <a:t> 1997 / 2006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153 /</a:t>
                      </a:r>
                      <a:r>
                        <a:rPr lang="sl-SI" baseline="0" dirty="0" smtClean="0"/>
                        <a:t> 359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Kumar 2000 / 2007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143 /343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Dumbrovsky</a:t>
                      </a:r>
                      <a:r>
                        <a:rPr lang="sl-SI" dirty="0" smtClean="0"/>
                        <a:t> 1993 / 2003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65 / 135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Lagu</a:t>
                      </a:r>
                      <a:r>
                        <a:rPr lang="sl-SI" dirty="0" smtClean="0"/>
                        <a:t> 2003 / 2007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200 / 300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Švedska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Wilhelms</a:t>
                      </a:r>
                      <a:r>
                        <a:rPr lang="sl-SI" dirty="0" smtClean="0"/>
                        <a:t> 1987 / 2005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26 / 43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Španija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Bouza</a:t>
                      </a:r>
                      <a:r>
                        <a:rPr lang="sl-SI" dirty="0" smtClean="0"/>
                        <a:t> 2006 / 2011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64 / 106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r>
                        <a:rPr lang="sl-SI" dirty="0" smtClean="0"/>
                        <a:t>Španija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Yebenes</a:t>
                      </a:r>
                      <a:r>
                        <a:rPr lang="sl-SI" dirty="0" smtClean="0"/>
                        <a:t> 2008 / 2012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174 / 267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2411760" y="6453336"/>
            <a:ext cx="6192688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C00000"/>
                </a:solidFill>
              </a:rPr>
              <a:t>Prirejeno po Fleischmann C. </a:t>
            </a:r>
            <a:r>
              <a:rPr lang="en-US" sz="1400" b="1" dirty="0">
                <a:solidFill>
                  <a:srgbClr val="C00000"/>
                </a:solidFill>
              </a:rPr>
              <a:t>Am J </a:t>
            </a:r>
            <a:r>
              <a:rPr lang="en-US" sz="1400" b="1" dirty="0" err="1">
                <a:solidFill>
                  <a:srgbClr val="C00000"/>
                </a:solidFill>
              </a:rPr>
              <a:t>Respir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Crit</a:t>
            </a:r>
            <a:r>
              <a:rPr lang="en-US" sz="1400" b="1" dirty="0">
                <a:solidFill>
                  <a:srgbClr val="C00000"/>
                </a:solidFill>
              </a:rPr>
              <a:t> Care </a:t>
            </a:r>
            <a:r>
              <a:rPr lang="en-US" sz="1400" b="1" dirty="0" smtClean="0">
                <a:solidFill>
                  <a:srgbClr val="C00000"/>
                </a:solidFill>
              </a:rPr>
              <a:t>Med</a:t>
            </a:r>
            <a:r>
              <a:rPr lang="sl-SI" sz="1400" b="1" dirty="0" smtClean="0">
                <a:solidFill>
                  <a:srgbClr val="C00000"/>
                </a:solidFill>
              </a:rPr>
              <a:t> 2016; 193: </a:t>
            </a:r>
            <a:r>
              <a:rPr lang="en-US" sz="1400" b="1" dirty="0" smtClean="0">
                <a:solidFill>
                  <a:srgbClr val="C00000"/>
                </a:solidFill>
              </a:rPr>
              <a:t>259–272</a:t>
            </a:r>
            <a:r>
              <a:rPr lang="sl-SI" sz="1400" b="1" dirty="0" smtClean="0">
                <a:solidFill>
                  <a:srgbClr val="C00000"/>
                </a:solidFill>
              </a:rPr>
              <a:t>.</a:t>
            </a:r>
            <a:endParaRPr lang="sl-SI" sz="1400" b="1" dirty="0">
              <a:solidFill>
                <a:srgbClr val="C00000"/>
              </a:solidFill>
            </a:endParaRPr>
          </a:p>
        </p:txBody>
      </p:sp>
      <p:pic>
        <p:nvPicPr>
          <p:cNvPr id="7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38760"/>
            <a:ext cx="1800200" cy="13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93" y="1704157"/>
            <a:ext cx="4618799" cy="451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491880" y="6453336"/>
            <a:ext cx="5328592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err="1" smtClean="0">
                <a:solidFill>
                  <a:srgbClr val="C00000"/>
                </a:solidFill>
              </a:rPr>
              <a:t>Alvaro</a:t>
            </a:r>
            <a:r>
              <a:rPr lang="sl-SI" sz="1600" b="1" dirty="0" smtClean="0">
                <a:solidFill>
                  <a:srgbClr val="C00000"/>
                </a:solidFill>
              </a:rPr>
              <a:t>-</a:t>
            </a:r>
            <a:r>
              <a:rPr lang="sl-SI" sz="1600" b="1" dirty="0" err="1" smtClean="0">
                <a:solidFill>
                  <a:srgbClr val="C00000"/>
                </a:solidFill>
              </a:rPr>
              <a:t>Meca</a:t>
            </a:r>
            <a:r>
              <a:rPr lang="sl-SI" sz="1600" b="1" dirty="0" smtClean="0">
                <a:solidFill>
                  <a:srgbClr val="C00000"/>
                </a:solidFill>
              </a:rPr>
              <a:t> A, </a:t>
            </a:r>
            <a:r>
              <a:rPr lang="sl-SI" sz="1600" b="1" dirty="0" err="1" smtClean="0">
                <a:solidFill>
                  <a:srgbClr val="C00000"/>
                </a:solidFill>
              </a:rPr>
              <a:t>et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al</a:t>
            </a:r>
            <a:r>
              <a:rPr lang="sl-SI" sz="1600" b="1" dirty="0" smtClean="0">
                <a:solidFill>
                  <a:srgbClr val="C00000"/>
                </a:solidFill>
              </a:rPr>
              <a:t>. </a:t>
            </a:r>
            <a:r>
              <a:rPr lang="sl-SI" sz="1600" b="1" dirty="0" err="1" smtClean="0">
                <a:solidFill>
                  <a:srgbClr val="C00000"/>
                </a:solidFill>
              </a:rPr>
              <a:t>Popul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Health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Metr</a:t>
            </a:r>
            <a:r>
              <a:rPr lang="sl-SI" sz="1600" b="1" dirty="0" smtClean="0">
                <a:solidFill>
                  <a:srgbClr val="C00000"/>
                </a:solidFill>
              </a:rPr>
              <a:t> 2018</a:t>
            </a:r>
            <a:r>
              <a:rPr lang="en-US" sz="1600" b="1" dirty="0" smtClean="0">
                <a:solidFill>
                  <a:srgbClr val="C00000"/>
                </a:solidFill>
              </a:rPr>
              <a:t>;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16: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4</a:t>
            </a:r>
            <a:r>
              <a:rPr lang="en-US" sz="1600" b="1" dirty="0">
                <a:solidFill>
                  <a:srgbClr val="C00000"/>
                </a:solidFill>
              </a:rPr>
              <a:t>.</a:t>
            </a:r>
            <a:endParaRPr lang="sl-SI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86"/>
            <a:ext cx="6685863" cy="198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8983"/>
            <a:ext cx="1403648" cy="10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14438"/>
            <a:ext cx="66389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" y="12794"/>
            <a:ext cx="1403648" cy="10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1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Definicija sepse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William </a:t>
            </a:r>
            <a:r>
              <a:rPr lang="sl-SI" sz="2800" b="1" dirty="0" err="1" smtClean="0">
                <a:solidFill>
                  <a:srgbClr val="002060"/>
                </a:solidFill>
              </a:rPr>
              <a:t>Osler</a:t>
            </a:r>
            <a:r>
              <a:rPr lang="sl-SI" sz="2800" b="1" dirty="0" smtClean="0">
                <a:solidFill>
                  <a:srgbClr val="002060"/>
                </a:solidFill>
              </a:rPr>
              <a:t> 1904 – Bolnik umira zaradi odgovora telesa na okužbo in ne zaradi okužbe.</a:t>
            </a:r>
          </a:p>
          <a:p>
            <a:pPr marL="0" indent="0">
              <a:buNone/>
            </a:pPr>
            <a:endParaRPr lang="sl-SI" sz="2800" b="1" dirty="0" smtClean="0">
              <a:solidFill>
                <a:srgbClr val="002060"/>
              </a:solidFill>
            </a:endParaRPr>
          </a:p>
          <a:p>
            <a:r>
              <a:rPr lang="sl-SI" sz="2800" b="1" dirty="0" err="1" smtClean="0">
                <a:solidFill>
                  <a:srgbClr val="002060"/>
                </a:solidFill>
              </a:rPr>
              <a:t>Schottmüller</a:t>
            </a:r>
            <a:r>
              <a:rPr lang="sl-SI" sz="2800" b="1" dirty="0" smtClean="0">
                <a:solidFill>
                  <a:srgbClr val="002060"/>
                </a:solidFill>
              </a:rPr>
              <a:t> 1914 – </a:t>
            </a:r>
            <a:r>
              <a:rPr lang="sl-SI" sz="2800" b="1" dirty="0" err="1" smtClean="0">
                <a:solidFill>
                  <a:srgbClr val="002060"/>
                </a:solidFill>
              </a:rPr>
              <a:t>septikemija</a:t>
            </a:r>
            <a:r>
              <a:rPr lang="sl-SI" sz="2800" b="1" dirty="0" smtClean="0">
                <a:solidFill>
                  <a:srgbClr val="002060"/>
                </a:solidFill>
              </a:rPr>
              <a:t> je stanje invazije mikrobov v krvni obtok z znaki bolezni.</a:t>
            </a:r>
          </a:p>
          <a:p>
            <a:endParaRPr lang="sl-SI" sz="2800" b="1" dirty="0" smtClean="0">
              <a:solidFill>
                <a:srgbClr val="002060"/>
              </a:solidFill>
            </a:endParaRPr>
          </a:p>
          <a:p>
            <a:r>
              <a:rPr lang="sl-SI" sz="2800" b="1" dirty="0" smtClean="0">
                <a:solidFill>
                  <a:srgbClr val="002060"/>
                </a:solidFill>
              </a:rPr>
              <a:t>Bone RC – Moderni koncept sepse 1991</a:t>
            </a:r>
          </a:p>
          <a:p>
            <a:pPr marL="0" indent="0">
              <a:buNone/>
            </a:pPr>
            <a:r>
              <a:rPr lang="sl-SI" sz="1600" b="1" dirty="0" smtClean="0">
                <a:solidFill>
                  <a:srgbClr val="C00000"/>
                </a:solidFill>
              </a:rPr>
              <a:t>				</a:t>
            </a:r>
          </a:p>
          <a:p>
            <a:pPr marL="0" indent="0">
              <a:buNone/>
            </a:pPr>
            <a:endParaRPr lang="sl-SI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sz="1600" b="1" dirty="0" smtClean="0">
                <a:solidFill>
                  <a:srgbClr val="C00000"/>
                </a:solidFill>
              </a:rPr>
              <a:t>					Bone RC, </a:t>
            </a:r>
            <a:r>
              <a:rPr lang="sl-SI" sz="1600" b="1" dirty="0" err="1" smtClean="0">
                <a:solidFill>
                  <a:srgbClr val="C00000"/>
                </a:solidFill>
              </a:rPr>
              <a:t>et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al</a:t>
            </a:r>
            <a:r>
              <a:rPr lang="sl-SI" sz="1600" b="1" dirty="0" smtClean="0">
                <a:solidFill>
                  <a:srgbClr val="C00000"/>
                </a:solidFill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</a:rPr>
              <a:t>Chest</a:t>
            </a:r>
            <a:r>
              <a:rPr lang="sl-SI" sz="1600" b="1" dirty="0" smtClean="0">
                <a:solidFill>
                  <a:srgbClr val="C00000"/>
                </a:solidFill>
              </a:rPr>
              <a:t> 1992; 101: 1644-55</a:t>
            </a:r>
            <a:endParaRPr lang="sl-SI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8" descr="http://www.bmecenter.com/media/aurora/slike/2012/03/ukc_log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769938" y="2400300"/>
            <a:ext cx="6980237" cy="3767138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sl-SI" sz="2200" b="1" dirty="0">
                <a:solidFill>
                  <a:srgbClr val="002060"/>
                </a:solidFill>
                <a:latin typeface="Arial" pitchFamily="34" charset="0"/>
              </a:rPr>
              <a:t>Nespecifičen klinični odziv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br>
              <a:rPr lang="en-US" sz="2200" b="1" dirty="0">
                <a:solidFill>
                  <a:srgbClr val="002060"/>
                </a:solidFill>
                <a:latin typeface="Arial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&gt;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2 </a:t>
            </a:r>
            <a:r>
              <a:rPr lang="sl-SI" sz="2200" b="1" dirty="0">
                <a:solidFill>
                  <a:srgbClr val="002060"/>
                </a:solidFill>
                <a:latin typeface="Arial" pitchFamily="34" charset="0"/>
              </a:rPr>
              <a:t>znaka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:</a:t>
            </a:r>
          </a:p>
          <a:p>
            <a:pPr eaLnBrk="0" hangingPunct="0"/>
            <a:endParaRPr lang="en-US" sz="1600" b="1" dirty="0" smtClean="0">
              <a:latin typeface="Arial" pitchFamily="34" charset="0"/>
            </a:endParaRPr>
          </a:p>
          <a:p>
            <a:pPr eaLnBrk="0" hangingPunct="0"/>
            <a:endParaRPr lang="en-US" sz="16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eaLnBrk="0" hangingPunct="0"/>
            <a:endParaRPr lang="en-US" sz="16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eaLnBrk="0" hangingPunct="0"/>
            <a:endParaRPr lang="en-US" sz="16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eaLnBrk="0" hangingPunct="0"/>
            <a:endParaRPr lang="en-US" sz="16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eaLnBrk="0" hangingPunct="0"/>
            <a:endParaRPr lang="en-US" sz="1600" b="1" dirty="0">
              <a:solidFill>
                <a:srgbClr val="002060"/>
              </a:solidFill>
              <a:latin typeface="Arial" pitchFamily="34" charset="0"/>
            </a:endParaRPr>
          </a:p>
          <a:p>
            <a:pPr eaLnBrk="0" hangingPunct="0"/>
            <a:endParaRPr lang="en-US" sz="2000" b="1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885825" y="3070225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sl-SI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284163" y="1320800"/>
            <a:ext cx="8647112" cy="8604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270125" y="1325563"/>
            <a:ext cx="1052513" cy="865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6944930" y="1527554"/>
            <a:ext cx="907301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58813" eaLnBrk="0" hangingPunct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</a:rPr>
              <a:t>Seps</a:t>
            </a:r>
            <a:r>
              <a:rPr lang="sl-SI" sz="2400" b="1" dirty="0">
                <a:solidFill>
                  <a:srgbClr val="C00000"/>
                </a:solidFill>
                <a:latin typeface="Arial" pitchFamily="34" charset="0"/>
              </a:rPr>
              <a:t>a</a:t>
            </a:r>
            <a:endParaRPr lang="en-US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179512" y="5805264"/>
            <a:ext cx="4176464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658813" eaLnBrk="0" hangingPunct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sl-SI" sz="2400" b="1" dirty="0" smtClean="0">
                <a:solidFill>
                  <a:srgbClr val="C00000"/>
                </a:solidFill>
                <a:latin typeface="Arial" pitchFamily="34" charset="0"/>
              </a:rPr>
              <a:t>Okvara organov = huda sepsa</a:t>
            </a:r>
            <a:endParaRPr lang="en-US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984250" y="3297238"/>
            <a:ext cx="6573838" cy="1988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7CE5B"/>
              </a:buClr>
              <a:buSzPct val="70000"/>
            </a:pPr>
            <a:r>
              <a:rPr lang="sl-SI" sz="2200" b="1" dirty="0" smtClean="0">
                <a:solidFill>
                  <a:srgbClr val="002060"/>
                </a:solidFill>
                <a:latin typeface="Arial" pitchFamily="34" charset="0"/>
              </a:rPr>
              <a:t>■ TT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&gt;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38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</a:rPr>
              <a:t>o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C </a:t>
            </a:r>
            <a:r>
              <a:rPr lang="sl-SI" sz="2200" b="1" dirty="0">
                <a:solidFill>
                  <a:srgbClr val="002060"/>
                </a:solidFill>
                <a:latin typeface="Arial" pitchFamily="34" charset="0"/>
              </a:rPr>
              <a:t>ali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&lt;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36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</a:rPr>
              <a:t>o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C</a:t>
            </a:r>
          </a:p>
          <a:p>
            <a:pPr eaLnBrk="0" hangingPunct="0">
              <a:spcBef>
                <a:spcPct val="20000"/>
              </a:spcBef>
              <a:buClr>
                <a:srgbClr val="F7CE5B"/>
              </a:buClr>
              <a:buSzPct val="70000"/>
            </a:pPr>
            <a:r>
              <a:rPr lang="sl-SI" sz="2200" b="1" dirty="0">
                <a:solidFill>
                  <a:srgbClr val="002060"/>
                </a:solidFill>
                <a:latin typeface="Arial" pitchFamily="34" charset="0"/>
              </a:rPr>
              <a:t>■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&gt;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90 </a:t>
            </a:r>
            <a:r>
              <a:rPr lang="sl-SI" sz="2200" b="1" dirty="0">
                <a:solidFill>
                  <a:srgbClr val="002060"/>
                </a:solidFill>
                <a:latin typeface="Arial" pitchFamily="34" charset="0"/>
              </a:rPr>
              <a:t>utripov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/min</a:t>
            </a:r>
          </a:p>
          <a:p>
            <a:pPr eaLnBrk="0" hangingPunct="0">
              <a:spcBef>
                <a:spcPct val="20000"/>
              </a:spcBef>
              <a:buClr>
                <a:srgbClr val="F7CE5B"/>
              </a:buClr>
              <a:buSzPct val="70000"/>
            </a:pPr>
            <a:r>
              <a:rPr lang="sl-SI" sz="2200" b="1" dirty="0">
                <a:solidFill>
                  <a:srgbClr val="002060"/>
                </a:solidFill>
                <a:latin typeface="Arial" pitchFamily="34" charset="0"/>
              </a:rPr>
              <a:t>■ dihanje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&gt;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20/min</a:t>
            </a:r>
          </a:p>
          <a:p>
            <a:pPr eaLnBrk="0" hangingPunct="0">
              <a:spcBef>
                <a:spcPct val="20000"/>
              </a:spcBef>
              <a:buClr>
                <a:srgbClr val="F7CE5B"/>
              </a:buClr>
              <a:buSzPct val="70000"/>
            </a:pPr>
            <a:r>
              <a:rPr lang="sl-SI" sz="2200" b="1" dirty="0">
                <a:solidFill>
                  <a:srgbClr val="002060"/>
                </a:solidFill>
                <a:latin typeface="Arial" pitchFamily="34" charset="0"/>
              </a:rPr>
              <a:t>■ Levkociti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&gt;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12,000/mm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</a:rPr>
              <a:t>3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sl-SI" sz="2200" b="1" dirty="0">
                <a:solidFill>
                  <a:srgbClr val="002060"/>
                </a:solidFill>
                <a:latin typeface="Arial" pitchFamily="34" charset="0"/>
              </a:rPr>
              <a:t>ali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 &lt;4,000/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</a:rPr>
              <a:t>mm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</a:rPr>
              <a:t>3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sl-SI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ali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 &gt;10% </a:t>
            </a:r>
            <a:r>
              <a:rPr lang="sl-SI" sz="2200" b="1" dirty="0">
                <a:solidFill>
                  <a:srgbClr val="002060"/>
                </a:solidFill>
                <a:latin typeface="Arial" pitchFamily="34" charset="0"/>
                <a:sym typeface="Symbol" pitchFamily="18" charset="2"/>
              </a:rPr>
              <a:t>nezrelih nevtrofilcev</a:t>
            </a:r>
            <a:endParaRPr lang="en-GB" sz="2200" b="1" dirty="0">
              <a:solidFill>
                <a:srgbClr val="00206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6474" y="188640"/>
            <a:ext cx="7669981" cy="1064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3600" b="1" dirty="0" smtClean="0">
                <a:solidFill>
                  <a:srgbClr val="C00000"/>
                </a:solidFill>
              </a:rPr>
              <a:t>Definicija sepse 1991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283968" y="5733256"/>
            <a:ext cx="3942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err="1" smtClean="0">
                <a:solidFill>
                  <a:srgbClr val="C00000"/>
                </a:solidFill>
                <a:latin typeface="Arial" pitchFamily="34" charset="0"/>
              </a:rPr>
              <a:t>Hipotenzija</a:t>
            </a:r>
            <a:r>
              <a:rPr lang="sl-SI" sz="2400" b="1" dirty="0" smtClean="0">
                <a:solidFill>
                  <a:srgbClr val="C00000"/>
                </a:solidFill>
                <a:latin typeface="Arial" pitchFamily="34" charset="0"/>
              </a:rPr>
              <a:t> neodzivna na </a:t>
            </a:r>
          </a:p>
          <a:p>
            <a:r>
              <a:rPr lang="sl-SI" sz="2400" b="1" dirty="0" smtClean="0">
                <a:solidFill>
                  <a:srgbClr val="C00000"/>
                </a:solidFill>
                <a:latin typeface="Arial" pitchFamily="34" charset="0"/>
              </a:rPr>
              <a:t>tekočino = </a:t>
            </a:r>
            <a:r>
              <a:rPr lang="sl-SI" sz="2400" b="1" dirty="0">
                <a:solidFill>
                  <a:srgbClr val="C00000"/>
                </a:solidFill>
                <a:latin typeface="Arial" pitchFamily="34" charset="0"/>
              </a:rPr>
              <a:t>s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</a:rPr>
              <a:t>epti</a:t>
            </a:r>
            <a:r>
              <a:rPr lang="sl-SI" sz="2400" b="1" dirty="0" err="1">
                <a:solidFill>
                  <a:srgbClr val="C00000"/>
                </a:solidFill>
                <a:latin typeface="Arial" pitchFamily="34" charset="0"/>
              </a:rPr>
              <a:t>čni</a:t>
            </a:r>
            <a:r>
              <a:rPr lang="sl-SI" sz="2400" b="1" dirty="0">
                <a:solidFill>
                  <a:srgbClr val="C00000"/>
                </a:solidFill>
                <a:latin typeface="Arial" pitchFamily="34" charset="0"/>
              </a:rPr>
              <a:t> šok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sl-SI" sz="2400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84297" y="1599562"/>
            <a:ext cx="718146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58813" eaLnBrk="0" hangingPunct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sl-SI" sz="2400" b="1" dirty="0" smtClean="0">
                <a:solidFill>
                  <a:srgbClr val="C00000"/>
                </a:solidFill>
                <a:latin typeface="Arial" pitchFamily="34" charset="0"/>
              </a:rPr>
              <a:t>SIRS</a:t>
            </a:r>
            <a:endParaRPr lang="en-US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1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1635</Words>
  <Application>Microsoft Office PowerPoint</Application>
  <PresentationFormat>Diaprojekcija na zaslonu (4:3)</PresentationFormat>
  <Paragraphs>444</Paragraphs>
  <Slides>38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52" baseType="lpstr">
      <vt:lpstr>ＭＳ Ｐゴシック</vt:lpstr>
      <vt:lpstr>Angsana New</vt:lpstr>
      <vt:lpstr>Arial</vt:lpstr>
      <vt:lpstr>Calibri</vt:lpstr>
      <vt:lpstr>Comic Sans MS</vt:lpstr>
      <vt:lpstr>Geneva</vt:lpstr>
      <vt:lpstr>Helvetica</vt:lpstr>
      <vt:lpstr>LucidaGrande</vt:lpstr>
      <vt:lpstr>Palatino</vt:lpstr>
      <vt:lpstr>Symbol</vt:lpstr>
      <vt:lpstr>Times New Roman</vt:lpstr>
      <vt:lpstr>Wingdings</vt:lpstr>
      <vt:lpstr>ヒラギノ明朝 ProN W3</vt:lpstr>
      <vt:lpstr>Officeova tema</vt:lpstr>
      <vt:lpstr>Sepsa danes – kje smo in kaj lahko še naredimo? </vt:lpstr>
      <vt:lpstr>PowerPointova predstavitev</vt:lpstr>
      <vt:lpstr>PowerPointova predstavitev</vt:lpstr>
      <vt:lpstr>Epidemiologija</vt:lpstr>
      <vt:lpstr>Epidemiologija</vt:lpstr>
      <vt:lpstr>PowerPointova predstavitev</vt:lpstr>
      <vt:lpstr>PowerPointova predstavitev</vt:lpstr>
      <vt:lpstr>Definicija sepse</vt:lpstr>
      <vt:lpstr>PowerPointova predstavitev</vt:lpstr>
      <vt:lpstr>PowerPointova predstavitev</vt:lpstr>
      <vt:lpstr>Definicija sepse 2015</vt:lpstr>
      <vt:lpstr>Definicija septičnega šoka 2015</vt:lpstr>
      <vt:lpstr>PowerPointova predstavitev</vt:lpstr>
      <vt:lpstr>Prognoza sepse</vt:lpstr>
      <vt:lpstr>Prognoza sepse</vt:lpstr>
      <vt:lpstr>Prognoza sepse</vt:lpstr>
      <vt:lpstr>Prognoza sepse</vt:lpstr>
      <vt:lpstr>PowerPointova predstavitev</vt:lpstr>
      <vt:lpstr>Prognoza sepse</vt:lpstr>
      <vt:lpstr>Odpoved organov pri sepsi in prognoza</vt:lpstr>
      <vt:lpstr>PowerPointova predstavitev</vt:lpstr>
      <vt:lpstr>Epidemiologija in prognoza sepse</vt:lpstr>
      <vt:lpstr>Bolniki s sepso v RC KIBVS</vt:lpstr>
      <vt:lpstr>Antibiotik in sepsa</vt:lpstr>
      <vt:lpstr>Antibiotik in sepsa</vt:lpstr>
      <vt:lpstr>Antibiotik</vt:lpstr>
      <vt:lpstr>Sepsa in zdravljenje</vt:lpstr>
      <vt:lpstr>Sepsa in zdravljenje</vt:lpstr>
      <vt:lpstr>PowerPointova predstavitev</vt:lpstr>
      <vt:lpstr>Primarni izhod </vt:lpstr>
      <vt:lpstr>Sepsa in zdravljenje</vt:lpstr>
      <vt:lpstr>Sepsa in zdravljenje</vt:lpstr>
      <vt:lpstr>Sepsa in zdravljenje</vt:lpstr>
      <vt:lpstr>Membrana za vezavo citokinov in sepsa</vt:lpstr>
      <vt:lpstr>PowerPointova predstavitev</vt:lpstr>
      <vt:lpstr>Glukokortikoidi + vitamin C + vitamin B1</vt:lpstr>
      <vt:lpstr>Sepsa in prihodnost….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Zdravljenje sepse – antibiotik, imunoterapija ali kaj tretjega?</dc:title>
  <dc:creator>infek67</dc:creator>
  <cp:lastModifiedBy>Matjaz Jereb</cp:lastModifiedBy>
  <cp:revision>98</cp:revision>
  <dcterms:created xsi:type="dcterms:W3CDTF">2018-09-03T11:16:10Z</dcterms:created>
  <dcterms:modified xsi:type="dcterms:W3CDTF">2020-01-25T10:42:05Z</dcterms:modified>
</cp:coreProperties>
</file>