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7" r:id="rId2"/>
    <p:sldId id="297" r:id="rId3"/>
    <p:sldId id="298" r:id="rId4"/>
    <p:sldId id="299" r:id="rId5"/>
    <p:sldId id="290" r:id="rId6"/>
    <p:sldId id="288" r:id="rId7"/>
    <p:sldId id="303" r:id="rId8"/>
    <p:sldId id="300" r:id="rId9"/>
    <p:sldId id="301" r:id="rId10"/>
    <p:sldId id="304" r:id="rId11"/>
    <p:sldId id="286" r:id="rId12"/>
    <p:sldId id="305" r:id="rId13"/>
    <p:sldId id="272" r:id="rId14"/>
    <p:sldId id="306" r:id="rId15"/>
    <p:sldId id="311" r:id="rId16"/>
    <p:sldId id="308" r:id="rId17"/>
    <p:sldId id="309" r:id="rId18"/>
    <p:sldId id="310" r:id="rId19"/>
    <p:sldId id="284" r:id="rId20"/>
    <p:sldId id="292" r:id="rId21"/>
    <p:sldId id="296" r:id="rId22"/>
    <p:sldId id="294" r:id="rId23"/>
    <p:sldId id="295" r:id="rId24"/>
    <p:sldId id="307" r:id="rId25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6FB"/>
    <a:srgbClr val="B40000"/>
    <a:srgbClr val="9A0000"/>
    <a:srgbClr val="A40000"/>
    <a:srgbClr val="640000"/>
    <a:srgbClr val="F6B0C1"/>
    <a:srgbClr val="C00000"/>
    <a:srgbClr val="D0F3FE"/>
    <a:srgbClr val="FEF1D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84260" autoAdjust="0"/>
  </p:normalViewPr>
  <p:slideViewPr>
    <p:cSldViewPr>
      <p:cViewPr>
        <p:scale>
          <a:sx n="100" d="100"/>
          <a:sy n="100" d="100"/>
        </p:scale>
        <p:origin x="-1314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sl-SI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Rockwell" panose="02060603020205020403"/>
              </a:rPr>
              <a:t>Analiza izolatov iz hemokultur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B0715-73A1-4373-A2FC-EC4D74C4C743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CE917-4C0C-470C-A77E-ADDC2E4A37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78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CD367-4D42-470B-B216-4078B3DAA78C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BF454-E627-49C2-83AC-05CD5DBE45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94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F454-E627-49C2-83AC-05CD5DBE4530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725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F454-E627-49C2-83AC-05CD5DBE4530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77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76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18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4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3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181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89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34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5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50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04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947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0E4D-D1AD-40D7-BC3E-DFE5B85D888B}" type="datetimeFigureOut">
              <a:rPr lang="sl-SI" smtClean="0"/>
              <a:t>13.09.2018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88A5-4C41-4383-9AF6-EFF4626E67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843558"/>
            <a:ext cx="6768752" cy="1800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l-SI" sz="2900" dirty="0" smtClean="0">
                <a:solidFill>
                  <a:srgbClr val="A40000"/>
                </a:solidFill>
              </a:rPr>
              <a:t>MALIGNA BOLEZEN KOT DEJAVNIK TVEGANJA ZA SEPSO IN VPLIV NA PREŽIVETJE</a:t>
            </a:r>
            <a:endParaRPr lang="sl-SI" sz="2900" dirty="0">
              <a:solidFill>
                <a:srgbClr val="A4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23728" y="3291830"/>
            <a:ext cx="4752528" cy="1008112"/>
          </a:xfrm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endParaRPr lang="sl-SI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3600" dirty="0" smtClean="0">
                <a:solidFill>
                  <a:schemeClr val="tx2">
                    <a:lumMod val="75000"/>
                  </a:schemeClr>
                </a:solidFill>
              </a:rPr>
              <a:t>Milena Kerin Povšič</a:t>
            </a:r>
          </a:p>
          <a:p>
            <a:r>
              <a:rPr lang="sl-SI" sz="3600" dirty="0" smtClean="0">
                <a:solidFill>
                  <a:schemeClr val="tx2">
                    <a:lumMod val="75000"/>
                  </a:schemeClr>
                </a:solidFill>
              </a:rPr>
              <a:t>Onkološki inštitut Ljubljana</a:t>
            </a:r>
          </a:p>
          <a:p>
            <a:r>
              <a:rPr lang="sl-SI" sz="3600" dirty="0" smtClean="0">
                <a:solidFill>
                  <a:schemeClr val="tx2">
                    <a:lumMod val="75000"/>
                  </a:schemeClr>
                </a:solidFill>
              </a:rPr>
              <a:t>13. september 2018</a:t>
            </a:r>
          </a:p>
          <a:p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>
                    <a:lumMod val="75000"/>
                  </a:schemeClr>
                </a:solidFill>
              </a:rPr>
              <a:t>UMRLJIVOST ZARADI SEPSE</a:t>
            </a:r>
            <a:endParaRPr lang="sl-SI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88432"/>
          </a:xfrm>
        </p:spPr>
        <p:txBody>
          <a:bodyPr>
            <a:normAutofit fontScale="55000" lnSpcReduction="20000"/>
          </a:bodyPr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Umrljivost zaradi sepse je pri bolnikih z rakom večja kot pri drugih bolnikih </a:t>
            </a: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54% vs 42.6%)*</a:t>
            </a:r>
          </a:p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V ICU je 42%, v bolnišnici 56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%**(vključenih 717 bolnikov)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1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Pri hematoloških tumorjih je podobna kot pri solidnih tumorjih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sz="1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Pri polimikrobni sepsi je večja kot pri monomikrobni</a:t>
            </a:r>
          </a:p>
          <a:p>
            <a:pPr marL="0" indent="0">
              <a:buNone/>
            </a:pPr>
            <a:endParaRPr lang="sl-SI" sz="1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Neodvisni dejavniki tveganja za intrahospitalno umrljivost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so**: 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5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Število odpovedi organov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Hematološki malignom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Slab performance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status 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Polimikrobna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okužba</a:t>
            </a:r>
          </a:p>
          <a:p>
            <a:pPr marL="457200" lvl="1" indent="0">
              <a:buNone/>
            </a:pPr>
            <a:endParaRPr lang="sl-SI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Dagher GA, et al. BMJ Open 2017; 7: e013502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**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Torres VBK, et al. Ann Arn Thorac Soc 2015; 12(8), 1185-92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Rolston 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KV. Clin Infect Dis 2005; 40 Suppl 4: S246-52.</a:t>
            </a:r>
          </a:p>
          <a:p>
            <a:pPr marL="0" indent="0">
              <a:buNone/>
            </a:pPr>
            <a:endParaRPr lang="sl-SI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1786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984" y="3291830"/>
            <a:ext cx="4248472" cy="1224136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29693 bolnikov (2959 rak v anamnezi)</a:t>
            </a:r>
          </a:p>
          <a:p>
            <a:pPr marL="0" indent="0">
              <a:buNone/>
            </a:pPr>
            <a:endParaRPr lang="sl-SI" sz="10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tveganje za sepso je pri bolnikih z rakom 2,5x večje ne glede na trajanje remisije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C:\Users\mkerin\Desktop\Sepsis day 13.9.2018\Risk for sepsis in cancer survivors (201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4" b="3066"/>
          <a:stretch/>
        </p:blipFill>
        <p:spPr bwMode="auto">
          <a:xfrm>
            <a:off x="1763688" y="195486"/>
            <a:ext cx="5832648" cy="217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1750"/>
            <a:ext cx="3164160" cy="226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785242"/>
          </a:xfrm>
        </p:spPr>
        <p:txBody>
          <a:bodyPr>
            <a:no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POVEZANOST MED SOFO IN UMRLJIVOSTJO ZARADI SEPSE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1630"/>
            <a:ext cx="8363272" cy="2520280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Višja SOFA ob sprejemu v EIT → boljše preživetje</a:t>
            </a:r>
          </a:p>
          <a:p>
            <a:pPr marL="0" indent="0">
              <a:buNone/>
            </a:pPr>
            <a:r>
              <a:rPr lang="sl-SI" sz="15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sl-SI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5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Namendys-Silva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</a:rPr>
              <a:t>SA, et al. QJ Med 2011; 104:505-11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sz="18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Nekatere raziskave niso dokazale povezanosti med SOFA ob sprejemu in umrljivostjo (agresivno začetno zdravljenje septičnega šoka zmanjša vpliv SOFE)</a:t>
            </a:r>
          </a:p>
          <a:p>
            <a:pPr marL="0" indent="0">
              <a:buNone/>
            </a:pPr>
            <a:endParaRPr lang="sl-SI" sz="1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15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Regazzoni CJ, et al. Support Care Cancer 2004; 12: 833-9.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Boussat 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S, et al. Intensive Care Med 2000; 26: 1811-6.</a:t>
            </a:r>
            <a:endParaRPr lang="sl-SI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1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9582"/>
            <a:ext cx="5976664" cy="172819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l-SI" sz="2700" dirty="0" smtClean="0">
                <a:solidFill>
                  <a:schemeClr val="tx2">
                    <a:lumMod val="75000"/>
                  </a:schemeClr>
                </a:solidFill>
              </a:rPr>
              <a:t>BOLNIKI S SEPSO IN POZITIVNO HEMOKULTURO NA ONKOLOŠKEM INŠTITUTU V LETU 2017</a:t>
            </a:r>
            <a:endParaRPr lang="sl-SI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23728" y="3003798"/>
            <a:ext cx="4752528" cy="100811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sl-SI" sz="1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>
                    <a:lumMod val="75000"/>
                  </a:schemeClr>
                </a:solidFill>
              </a:rPr>
              <a:t>RAZISKAVA</a:t>
            </a:r>
            <a:endParaRPr lang="sl-SI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Bolniki s pozitivno hemokulturo v letu 2017</a:t>
            </a: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EIT 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oddelki</a:t>
            </a: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Diagnoza</a:t>
            </a: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Specifično zdravljenje v zadnjih 3 mesecih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(protitumorska 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zdravila in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obsevanje) </a:t>
            </a:r>
          </a:p>
          <a:p>
            <a:pPr marL="0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Nevtropenija (nevtrofilci &lt; 1 x 10</a:t>
            </a:r>
            <a:r>
              <a:rPr lang="sl-SI" baseline="30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/l)</a:t>
            </a:r>
          </a:p>
          <a:p>
            <a:pPr marL="0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SOFA1 in SOFA3</a:t>
            </a:r>
          </a:p>
          <a:p>
            <a:pPr marL="0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Uvedba antibiotika/antimikotika</a:t>
            </a:r>
          </a:p>
          <a:p>
            <a:pPr marL="0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Umrljivost v 30 dneh in 90 dneh</a:t>
            </a:r>
          </a:p>
          <a:p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4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465516"/>
            <a:ext cx="8229600" cy="634938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SOFA</a:t>
            </a:r>
            <a:br>
              <a:rPr lang="sl-SI" sz="3200" dirty="0" smtClean="0"/>
            </a:br>
            <a:r>
              <a:rPr lang="sl-SI" sz="2700" dirty="0" smtClean="0">
                <a:solidFill>
                  <a:srgbClr val="C00000"/>
                </a:solidFill>
              </a:rPr>
              <a:t>S</a:t>
            </a:r>
            <a:r>
              <a:rPr lang="sl-SI" sz="2700" dirty="0" smtClean="0"/>
              <a:t>equential </a:t>
            </a:r>
            <a:r>
              <a:rPr lang="sl-SI" sz="2700" dirty="0" smtClean="0">
                <a:solidFill>
                  <a:srgbClr val="C00000"/>
                </a:solidFill>
              </a:rPr>
              <a:t>O</a:t>
            </a:r>
            <a:r>
              <a:rPr lang="sl-SI" sz="2700" dirty="0" smtClean="0"/>
              <a:t>rgan </a:t>
            </a:r>
            <a:r>
              <a:rPr lang="sl-SI" sz="2700" dirty="0" smtClean="0">
                <a:solidFill>
                  <a:srgbClr val="C00000"/>
                </a:solidFill>
              </a:rPr>
              <a:t>F</a:t>
            </a:r>
            <a:r>
              <a:rPr lang="sl-SI" sz="2700" dirty="0" smtClean="0"/>
              <a:t>ailure </a:t>
            </a:r>
            <a:r>
              <a:rPr lang="sl-SI" sz="2700" dirty="0" smtClean="0">
                <a:solidFill>
                  <a:srgbClr val="C00000"/>
                </a:solidFill>
              </a:rPr>
              <a:t>A</a:t>
            </a:r>
            <a:r>
              <a:rPr lang="sl-SI" sz="2700" dirty="0" smtClean="0"/>
              <a:t>ssesment Score </a:t>
            </a:r>
            <a:endParaRPr lang="sl-SI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221600"/>
            <a:ext cx="8229600" cy="3323725"/>
          </a:xfrm>
        </p:spPr>
      </p:pic>
    </p:spTree>
    <p:extLst>
      <p:ext uri="{BB962C8B-B14F-4D97-AF65-F5344CB8AC3E}">
        <p14:creationId xmlns:p14="http://schemas.microsoft.com/office/powerpoint/2010/main" val="3300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>
                    <a:lumMod val="75000"/>
                  </a:schemeClr>
                </a:solidFill>
              </a:rPr>
              <a:t>REZULTATI</a:t>
            </a:r>
            <a:endParaRPr lang="sl-SI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682504"/>
          </a:xfrm>
        </p:spPr>
        <p:txBody>
          <a:bodyPr/>
          <a:lstStyle/>
          <a:p>
            <a:r>
              <a:rPr lang="sl-SI" sz="2600" dirty="0" smtClean="0">
                <a:solidFill>
                  <a:schemeClr val="tx2">
                    <a:lumMod val="75000"/>
                  </a:schemeClr>
                </a:solidFill>
              </a:rPr>
              <a:t>102 bolnika (izključeni bolniki s kontaminacijo HK)</a:t>
            </a:r>
          </a:p>
          <a:p>
            <a:r>
              <a:rPr lang="sl-SI" sz="2600" dirty="0" smtClean="0">
                <a:solidFill>
                  <a:schemeClr val="tx2">
                    <a:lumMod val="75000"/>
                  </a:schemeClr>
                </a:solidFill>
              </a:rPr>
              <a:t>M 55, Ž 47</a:t>
            </a:r>
          </a:p>
          <a:p>
            <a:r>
              <a:rPr lang="sl-SI" sz="2600" dirty="0" smtClean="0">
                <a:solidFill>
                  <a:schemeClr val="tx2">
                    <a:lumMod val="75000"/>
                  </a:schemeClr>
                </a:solidFill>
              </a:rPr>
              <a:t>Povprečna starost 62,8 let (25 – 84 let)</a:t>
            </a:r>
          </a:p>
          <a:p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78882"/>
              </p:ext>
            </p:extLst>
          </p:nvPr>
        </p:nvGraphicFramePr>
        <p:xfrm>
          <a:off x="683568" y="2635342"/>
          <a:ext cx="2736304" cy="11605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64939"/>
                <a:gridCol w="1671365"/>
              </a:tblGrid>
              <a:tr h="397392">
                <a:tc>
                  <a:txBody>
                    <a:bodyPr/>
                    <a:lstStyle/>
                    <a:p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Število bolnikov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EIT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 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344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Oddelek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74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45284"/>
              </p:ext>
            </p:extLst>
          </p:nvPr>
        </p:nvGraphicFramePr>
        <p:xfrm>
          <a:off x="3707904" y="2615156"/>
          <a:ext cx="4824535" cy="182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28160"/>
                <a:gridCol w="2096375"/>
              </a:tblGrid>
              <a:tr h="360040"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Diagnoza</a:t>
                      </a:r>
                      <a:endParaRPr lang="sl-SI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Število bolnikov (%)</a:t>
                      </a:r>
                      <a:endParaRPr lang="sl-SI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Soliden tumor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  (15,6%)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Metastatski tumor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52  (51%)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Hematološki</a:t>
                      </a:r>
                      <a:r>
                        <a:rPr lang="sl-SI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malignom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  (24,5%)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Nemaligna bolezen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   (8,82%)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4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0286190"/>
              </p:ext>
            </p:extLst>
          </p:nvPr>
        </p:nvGraphicFramePr>
        <p:xfrm>
          <a:off x="755576" y="1219335"/>
          <a:ext cx="5544616" cy="184121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3868"/>
                <a:gridCol w="2050748"/>
              </a:tblGrid>
              <a:tr h="351573">
                <a:tc>
                  <a:txBody>
                    <a:bodyPr/>
                    <a:lstStyle/>
                    <a:p>
                      <a:r>
                        <a:rPr lang="sl-SI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Specifično zdravljenje v 3 mesecih</a:t>
                      </a:r>
                      <a:endParaRPr lang="sl-SI" b="0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>
                    <a:solidFill>
                      <a:srgbClr val="D9E6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Število bolnikov (%)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>
                    <a:solidFill>
                      <a:srgbClr val="D9E6FB"/>
                    </a:solidFill>
                  </a:tcPr>
                </a:tc>
              </a:tr>
              <a:tr h="351573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KT/tarčna zdravila/imunoterapija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 (55,8%)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</a:tr>
              <a:tr h="351573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Obsevanje (RT)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 (23,5%)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</a:tr>
              <a:tr h="351573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KT in RT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</a:tr>
              <a:tr h="378171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Nič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 (20,6%)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5750" marR="65750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3435846"/>
            <a:ext cx="6198840" cy="360040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Nevtropenija 12 bolnikov 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06394"/>
              </p:ext>
            </p:extLst>
          </p:nvPr>
        </p:nvGraphicFramePr>
        <p:xfrm>
          <a:off x="827584" y="555525"/>
          <a:ext cx="6336704" cy="15455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00736"/>
                <a:gridCol w="2135968"/>
              </a:tblGrid>
              <a:tr h="345861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Začetek</a:t>
                      </a:r>
                      <a:r>
                        <a:rPr lang="sl-SI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</a:t>
                      </a:r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ntibiotične/antimikotične </a:t>
                      </a:r>
                      <a:r>
                        <a:rPr lang="sl-SI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terapije 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E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Število bolnikov (%)</a:t>
                      </a:r>
                    </a:p>
                  </a:txBody>
                  <a:tcPr>
                    <a:solidFill>
                      <a:srgbClr val="D9E6FB"/>
                    </a:solidFill>
                  </a:tcPr>
                </a:tc>
              </a:tr>
              <a:tr h="393275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Pred</a:t>
                      </a:r>
                      <a:r>
                        <a:rPr lang="sl-SI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poz HK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 (15,6%)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275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Ob poz HK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71 (69,6%)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275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Kasneje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 (14,7%)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71790"/>
              </p:ext>
            </p:extLst>
          </p:nvPr>
        </p:nvGraphicFramePr>
        <p:xfrm>
          <a:off x="827583" y="2571750"/>
          <a:ext cx="5184577" cy="182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8233"/>
                <a:gridCol w="3096344"/>
              </a:tblGrid>
              <a:tr h="336957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Odvzem HK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E6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Število bolnikov s pozitivno HK</a:t>
                      </a:r>
                      <a:endParaRPr lang="sl-SI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E6FB"/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CVK, VAP, PICC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52 (31 hkrati</a:t>
                      </a:r>
                      <a:r>
                        <a:rPr lang="sl-SI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 periferno veno)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Periferna vena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75 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Arterijski kateter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Konica CVK, izpirek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l-SI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B06116DC-0223-4605-8A6E-FC7DD3407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9660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857250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rgbClr val="9A0000"/>
                </a:solidFill>
              </a:rPr>
              <a:t>UVOD</a:t>
            </a:r>
            <a:endParaRPr lang="sl-SI" sz="3000" dirty="0">
              <a:solidFill>
                <a:srgbClr val="9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5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Bolniki z rakom imajo številne dejavnike tveganja za razvoj okužb, sepse</a:t>
            </a:r>
          </a:p>
          <a:p>
            <a:pPr marL="0" indent="0">
              <a:buNone/>
            </a:pPr>
            <a:endParaRPr lang="sl-SI" sz="11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Delovanje imunskega sistema je oslabljeno*</a:t>
            </a:r>
          </a:p>
          <a:p>
            <a:pPr marL="0" indent="0">
              <a:buNone/>
            </a:pPr>
            <a:endParaRPr lang="sl-SI" sz="11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Diagnoza okužbe je težja**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c</a:t>
            </a:r>
            <a:r>
              <a:rPr lang="sl-SI" dirty="0" smtClean="0">
                <a:solidFill>
                  <a:schemeClr val="tx2"/>
                </a:solidFill>
              </a:rPr>
              <a:t>itokini iz tumorja/vnetni odgovor na tumor posnemajo klinično sliko okužbe</a:t>
            </a:r>
          </a:p>
          <a:p>
            <a:pPr marL="457200" lvl="1" indent="0"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n</a:t>
            </a:r>
            <a:r>
              <a:rPr lang="sl-SI" dirty="0" smtClean="0">
                <a:solidFill>
                  <a:schemeClr val="tx2"/>
                </a:solidFill>
              </a:rPr>
              <a:t>eznačilna klinična slika okužbe ob nevtropeniji</a:t>
            </a:r>
          </a:p>
          <a:p>
            <a:pPr marL="457200" lvl="1" indent="0"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povišana telesna temperatura zaradi zdravil (bleomicin, interferon, rituksimab, transtuzumab)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sl-SI" sz="10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sl-SI" sz="2200" dirty="0" smtClean="0">
                <a:solidFill>
                  <a:schemeClr val="bg1">
                    <a:lumMod val="50000"/>
                  </a:schemeClr>
                </a:solidFill>
              </a:rPr>
              <a:t>Dagleish AG, et al. Adv Cancer Res 2002; 84: 231-76.</a:t>
            </a:r>
          </a:p>
          <a:p>
            <a:pPr marL="457200" lvl="1" indent="0">
              <a:buNone/>
            </a:pPr>
            <a:r>
              <a:rPr lang="sl-SI" sz="2200" dirty="0" smtClean="0">
                <a:solidFill>
                  <a:schemeClr val="bg1">
                    <a:lumMod val="50000"/>
                  </a:schemeClr>
                </a:solidFill>
              </a:rPr>
              <a:t>Dagher GA, et al. BMJ Open 2017; 7: e013502.</a:t>
            </a:r>
          </a:p>
        </p:txBody>
      </p:sp>
    </p:spTree>
    <p:extLst>
      <p:ext uri="{BB962C8B-B14F-4D97-AF65-F5344CB8AC3E}">
        <p14:creationId xmlns:p14="http://schemas.microsoft.com/office/powerpoint/2010/main" val="3313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205979"/>
            <a:ext cx="8147248" cy="857250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 SOFA1</a:t>
            </a:r>
            <a:endParaRPr lang="sl-SI" sz="3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  <a14:imgEffect>
                      <a14:colorTemperature colorTemp="72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03598"/>
            <a:ext cx="4038600" cy="30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88024" y="1419622"/>
            <a:ext cx="3960440" cy="2592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chemeClr val="tx2"/>
                </a:solidFill>
              </a:rPr>
              <a:t>Mediana vrednost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chemeClr val="tx2"/>
                </a:solidFill>
              </a:rPr>
              <a:t>intenzivni oddelek 8 (IQR 5-10)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o</a:t>
            </a:r>
            <a:r>
              <a:rPr lang="sl-SI" sz="2000" dirty="0" smtClean="0">
                <a:solidFill>
                  <a:schemeClr val="tx2"/>
                </a:solidFill>
              </a:rPr>
              <a:t>ddelek 3 </a:t>
            </a:r>
            <a:r>
              <a:rPr lang="sl-SI" sz="2000" dirty="0">
                <a:solidFill>
                  <a:schemeClr val="tx2"/>
                </a:solidFill>
              </a:rPr>
              <a:t>(IQR </a:t>
            </a:r>
            <a:r>
              <a:rPr lang="sl-SI" sz="2000" dirty="0" smtClean="0">
                <a:solidFill>
                  <a:schemeClr val="tx2"/>
                </a:solidFill>
              </a:rPr>
              <a:t>2-5)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s</a:t>
            </a:r>
            <a:r>
              <a:rPr lang="sl-SI" sz="2000" dirty="0" smtClean="0">
                <a:solidFill>
                  <a:schemeClr val="tx2"/>
                </a:solidFill>
              </a:rPr>
              <a:t>kupaj 4 (IQR 2-6)</a:t>
            </a:r>
          </a:p>
          <a:p>
            <a:pPr marL="457200" lvl="1" indent="0">
              <a:buNone/>
            </a:pPr>
            <a:endParaRPr lang="sl-SI" sz="15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chemeClr val="tx2"/>
                </a:solidFill>
              </a:rPr>
              <a:t>Mann-Whitney U test</a:t>
            </a:r>
            <a:endParaRPr lang="sl-SI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m</a:t>
            </a:r>
            <a:r>
              <a:rPr lang="sl-SI" sz="2000" dirty="0" smtClean="0">
                <a:solidFill>
                  <a:schemeClr val="tx2"/>
                </a:solidFill>
              </a:rPr>
              <a:t>ed obema SOFA1 je značilna razlika (p&lt;0.001)</a:t>
            </a:r>
          </a:p>
        </p:txBody>
      </p:sp>
    </p:spTree>
    <p:extLst>
      <p:ext uri="{BB962C8B-B14F-4D97-AF65-F5344CB8AC3E}">
        <p14:creationId xmlns:p14="http://schemas.microsoft.com/office/powerpoint/2010/main" val="28984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205979"/>
            <a:ext cx="8147248" cy="857250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 SOFA3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16016" y="1275606"/>
            <a:ext cx="4104456" cy="3319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chemeClr val="tx2"/>
                </a:solidFill>
              </a:rPr>
              <a:t>Mediana vrednost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chemeClr val="tx2"/>
                </a:solidFill>
              </a:rPr>
              <a:t>intenzivni oddelek 7 (IQR 4-10)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o</a:t>
            </a:r>
            <a:r>
              <a:rPr lang="sl-SI" sz="2000" dirty="0" smtClean="0">
                <a:solidFill>
                  <a:schemeClr val="tx2"/>
                </a:solidFill>
              </a:rPr>
              <a:t>ddelek 2 </a:t>
            </a:r>
            <a:r>
              <a:rPr lang="sl-SI" sz="2000" dirty="0">
                <a:solidFill>
                  <a:schemeClr val="tx2"/>
                </a:solidFill>
              </a:rPr>
              <a:t>(IQR </a:t>
            </a:r>
            <a:r>
              <a:rPr lang="sl-SI" sz="2000" dirty="0" smtClean="0">
                <a:solidFill>
                  <a:schemeClr val="tx2"/>
                </a:solidFill>
              </a:rPr>
              <a:t>0-3)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s</a:t>
            </a:r>
            <a:r>
              <a:rPr lang="sl-SI" sz="2000" dirty="0" smtClean="0">
                <a:solidFill>
                  <a:schemeClr val="tx2"/>
                </a:solidFill>
              </a:rPr>
              <a:t>kupaj 2 (IQR 1-4)</a:t>
            </a:r>
          </a:p>
          <a:p>
            <a:pPr marL="457200" lvl="1" indent="0">
              <a:buNone/>
            </a:pPr>
            <a:endParaRPr lang="sl-SI" sz="20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  <a14:imgEffect>
                      <a14:colorTemperature colorTemp="7500"/>
                    </a14:imgEffect>
                    <a14:imgEffect>
                      <a14:saturation sat="3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4038600" cy="30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  UMRLJIVOST V 30 DNEH</a:t>
            </a:r>
            <a:endParaRPr lang="sl-SI" sz="30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saturation sat="400000"/>
                    </a14:imgEffect>
                    <a14:imgEffect>
                      <a14:brightnessContrast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03598"/>
            <a:ext cx="4038600" cy="3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19623"/>
            <a:ext cx="3672408" cy="20162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chemeClr val="tx2"/>
                </a:solidFill>
              </a:rPr>
              <a:t>Umrljivost v 30 dneh 23,5%</a:t>
            </a:r>
          </a:p>
          <a:p>
            <a:pPr marL="0" indent="0">
              <a:buNone/>
            </a:pPr>
            <a:endParaRPr lang="sl-SI" sz="1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chemeClr val="tx2"/>
                </a:solidFill>
              </a:rPr>
              <a:t>Mann-Whitney </a:t>
            </a:r>
            <a:r>
              <a:rPr lang="sl-SI" sz="2400" dirty="0">
                <a:solidFill>
                  <a:schemeClr val="tx2"/>
                </a:solidFill>
              </a:rPr>
              <a:t>U </a:t>
            </a:r>
            <a:r>
              <a:rPr lang="sl-SI" sz="2400" dirty="0" smtClean="0">
                <a:solidFill>
                  <a:schemeClr val="tx2"/>
                </a:solidFill>
              </a:rPr>
              <a:t>test</a:t>
            </a:r>
            <a:endParaRPr lang="sl-S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SOFA1 se med obema 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 skupinama značilno ne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 razlikuje </a:t>
            </a:r>
            <a:r>
              <a:rPr lang="sl-SI" sz="2000" dirty="0">
                <a:solidFill>
                  <a:schemeClr val="tx2"/>
                </a:solidFill>
              </a:rPr>
              <a:t>(</a:t>
            </a:r>
            <a:r>
              <a:rPr lang="sl-SI" sz="2000" dirty="0" smtClean="0">
                <a:solidFill>
                  <a:schemeClr val="tx2"/>
                </a:solidFill>
              </a:rPr>
              <a:t>p=0.263)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1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  UMRLJIVOST V 90 DNEH</a:t>
            </a:r>
            <a:endParaRPr lang="sl-SI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491630"/>
            <a:ext cx="3528392" cy="208823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3600" dirty="0">
                <a:solidFill>
                  <a:schemeClr val="tx2"/>
                </a:solidFill>
              </a:rPr>
              <a:t>Umrljivost v </a:t>
            </a:r>
            <a:r>
              <a:rPr lang="sl-SI" sz="3600" dirty="0" smtClean="0">
                <a:solidFill>
                  <a:schemeClr val="tx2"/>
                </a:solidFill>
              </a:rPr>
              <a:t>90 </a:t>
            </a:r>
            <a:r>
              <a:rPr lang="sl-SI" sz="3600" dirty="0">
                <a:solidFill>
                  <a:schemeClr val="tx2"/>
                </a:solidFill>
              </a:rPr>
              <a:t>dneh </a:t>
            </a:r>
            <a:r>
              <a:rPr lang="sl-SI" sz="3600" dirty="0" smtClean="0">
                <a:solidFill>
                  <a:schemeClr val="tx2"/>
                </a:solidFill>
              </a:rPr>
              <a:t>42,1%</a:t>
            </a:r>
            <a:endParaRPr lang="sl-SI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3600" dirty="0">
                <a:solidFill>
                  <a:schemeClr val="tx2"/>
                </a:solidFill>
              </a:rPr>
              <a:t>Mann-Whitney U test</a:t>
            </a: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      SOFA1 se med obema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      skupinama značilno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      razlikuje (</a:t>
            </a:r>
            <a:r>
              <a:rPr lang="sl-SI" dirty="0" smtClean="0">
                <a:solidFill>
                  <a:schemeClr val="tx2"/>
                </a:solidFill>
              </a:rPr>
              <a:t>p=0.022)</a:t>
            </a: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pic>
        <p:nvPicPr>
          <p:cNvPr id="5122" name="Picture 2" descr="C:\Users\mkerin\Desktop\Sepsis day 13.9.2018\SOFA1 in umrljivost v 3 m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4320480" cy="34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>
                    <a:lumMod val="75000"/>
                  </a:schemeClr>
                </a:solidFill>
              </a:rPr>
              <a:t>ZAKLJUČEK</a:t>
            </a:r>
            <a:endParaRPr lang="sl-SI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091679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Bolniki z rakom imajo oslabljen imunski sistem zaradi osnovne bolezni in postopkov zdravljenja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Tveganje za okužbe je večje, tudi v fazi remisije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Incidenca sepse in umrljivost je večja kot pri drugih bolnikih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Analiza skupine bolnikov s pozitivno HK na OI je pokazala, </a:t>
            </a:r>
            <a:r>
              <a:rPr lang="sl-SI" smtClean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sl-SI" smtClean="0">
                <a:solidFill>
                  <a:schemeClr val="tx2">
                    <a:lumMod val="75000"/>
                  </a:schemeClr>
                </a:solidFill>
              </a:rPr>
              <a:t>je SOFA1 povezana z umrljivostjo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v prvih 3 mesecih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rgbClr val="B40000"/>
                </a:solidFill>
              </a:rPr>
              <a:t>MALIGNA BOLEZEN IN IMUNOST</a:t>
            </a:r>
            <a:endParaRPr lang="sl-SI" sz="30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3"/>
            <a:ext cx="8229600" cy="3816424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Oslabljena imunost zaradi maligne bolezni in postopkov zdravljenja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      (</a:t>
            </a:r>
            <a:r>
              <a:rPr lang="sl-SI" dirty="0" err="1" smtClean="0">
                <a:solidFill>
                  <a:schemeClr val="tx2"/>
                </a:solidFill>
              </a:rPr>
              <a:t>protitumorska</a:t>
            </a:r>
            <a:r>
              <a:rPr lang="sl-SI" dirty="0" smtClean="0">
                <a:solidFill>
                  <a:schemeClr val="tx2"/>
                </a:solidFill>
              </a:rPr>
              <a:t> zdravila, obsevanje, kortikosteroidi)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Oslabljena naravna in pridobljena imunost, predvsem celična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Zmanjšana aktivnost celic naravnih ubijalk (NK)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Okvara črevesne pregrade (epitelne celice, tesni stiki, limfociti v GALT)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      → prehod toksinov, antigenov, mikroorganizmov v bezgavke, limfni in krvni obtok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      → SIRS, sepsa, MOF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Endogeni mikroorganizmi postanejo izvor okužb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/>
              <a:t>       </a:t>
            </a:r>
            <a:r>
              <a:rPr lang="sl-SI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Smiley S</a:t>
            </a:r>
            <a:r>
              <a:rPr lang="sl-SI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Abstr </a:t>
            </a:r>
            <a:r>
              <a:rPr lang="sl-SI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Hematol Oncol. 2005; 8 (3): 20–30.</a:t>
            </a:r>
          </a:p>
          <a:p>
            <a:pPr marL="0" indent="0">
              <a:buNone/>
            </a:pPr>
            <a:r>
              <a:rPr lang="sl-SI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Balzan S et </a:t>
            </a:r>
            <a:r>
              <a:rPr lang="sl-SI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sl-SI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sl-SI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Gastroenterol Hepatol. 2007; 22 (4): 464–71.</a:t>
            </a:r>
          </a:p>
          <a:p>
            <a:pPr marL="0" indent="0">
              <a:buNone/>
            </a:pPr>
            <a:r>
              <a:rPr lang="sl-SI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Trinchieri </a:t>
            </a:r>
            <a:r>
              <a:rPr lang="sl-SI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 </a:t>
            </a:r>
            <a:r>
              <a:rPr lang="sl-SI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sl-SI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Infect Dis. 2015; 212 Suppl 1: S67–73.</a:t>
            </a:r>
          </a:p>
          <a:p>
            <a:pPr marL="0" indent="0">
              <a:buNone/>
            </a:pPr>
            <a:endParaRPr lang="sl-SI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mkerin\Desktop\BT\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43447"/>
            <a:ext cx="17358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ZDRAVLJENJE MALIGNE BOLEZNI IN IMUNOST 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435280" cy="3888432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Imunosupresivni učinek zdravil je odvisen od načina delovanja, odmerka in trajanja zdravljenja</a:t>
            </a:r>
          </a:p>
          <a:p>
            <a:pPr marL="0" indent="0">
              <a:buNone/>
            </a:pPr>
            <a:endParaRPr lang="sl-SI" sz="1100" dirty="0" smtClean="0"/>
          </a:p>
          <a:p>
            <a:r>
              <a:rPr lang="sl-SI" dirty="0" smtClean="0">
                <a:solidFill>
                  <a:srgbClr val="B40000"/>
                </a:solidFill>
              </a:rPr>
              <a:t>Citostatiki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zavirajo kostni mozeg in klonsko ekspanzijo limfocitov → ↑ bakterijske in virusne okužbe (CMV, EBV, HSV, VZV, RSV, virus hepatitisa)</a:t>
            </a:r>
          </a:p>
          <a:p>
            <a:pPr marL="0" indent="0">
              <a:buNone/>
            </a:pPr>
            <a:endParaRPr lang="sl-SI" sz="1100" dirty="0" smtClean="0"/>
          </a:p>
          <a:p>
            <a:r>
              <a:rPr lang="sl-SI" dirty="0" smtClean="0">
                <a:solidFill>
                  <a:srgbClr val="B40000"/>
                </a:solidFill>
              </a:rPr>
              <a:t>Tarčna zdravila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sl-SI" dirty="0" err="1" smtClean="0">
                <a:solidFill>
                  <a:schemeClr val="tx2">
                    <a:lumMod val="75000"/>
                  </a:schemeClr>
                </a:solidFill>
              </a:rPr>
              <a:t>monoklonska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protitelesa proti limfocitom B, T, granulocitom, TNF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/drugim citokinom) okvarijo le določeno imunsko funkcijo  </a:t>
            </a:r>
          </a:p>
          <a:p>
            <a:pPr marL="0" indent="0">
              <a:buNone/>
            </a:pPr>
            <a:endParaRPr lang="sl-SI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rgbClr val="B40000"/>
                </a:solidFill>
              </a:rPr>
              <a:t>Imunoterapija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(immune checkpoint inhibitors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), povzročajo avtoimunska vnetja</a:t>
            </a: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rgbClr val="C00000"/>
                </a:solidFill>
              </a:rPr>
              <a:t>Kortikosteroidi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(zavirajo vnetje, nespecifičen in specifičen imunski odziv, zavirajo IL2 in klonsko ekspanzijo, pri th &gt; 3 tedne spominske citotoksične limfocite T)</a:t>
            </a:r>
          </a:p>
          <a:p>
            <a:pPr marL="0" indent="0">
              <a:buNone/>
            </a:pPr>
            <a:endParaRPr lang="sl-SI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rgbClr val="C00000"/>
                </a:solidFill>
              </a:rPr>
              <a:t>Obsevanje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vpliva na vse vrste imunskega odziva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Smith GP, et al. In: </a:t>
            </a:r>
            <a:r>
              <a:rPr lang="sl-SI" sz="2400" dirty="0" err="1" smtClean="0">
                <a:solidFill>
                  <a:schemeClr val="bg1">
                    <a:lumMod val="50000"/>
                  </a:schemeClr>
                </a:solidFill>
              </a:rPr>
              <a:t>Rich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RR. </a:t>
            </a:r>
            <a:r>
              <a:rPr lang="sl-SI" sz="2400" dirty="0" err="1" smtClean="0">
                <a:solidFill>
                  <a:schemeClr val="bg1">
                    <a:lumMod val="50000"/>
                  </a:schemeClr>
                </a:solidFill>
              </a:rPr>
              <a:t>Clinical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2400" dirty="0" err="1" smtClean="0">
                <a:solidFill>
                  <a:schemeClr val="bg1">
                    <a:lumMod val="50000"/>
                  </a:schemeClr>
                </a:solidFill>
              </a:rPr>
              <a:t>immunology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. 2013: 1077-84.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        Buttgereit F, Seibel M. 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In: Rich RR. Clinical immunology. 2013: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1066-77.</a:t>
            </a:r>
            <a:endParaRPr lang="sl-SI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651718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 KAHEKSIJA IN IMUNOST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91264" cy="3816424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Pojavi se pri večini bolnikov z rakom, značilna izguba mišične mase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V</a:t>
            </a:r>
            <a:r>
              <a:rPr lang="sl-SI" dirty="0" smtClean="0">
                <a:solidFill>
                  <a:schemeClr val="tx2"/>
                </a:solidFill>
              </a:rPr>
              <a:t> regulacijo presnove so vključeni citokini iz tumorja/imunskih celic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     TNF</a:t>
            </a:r>
            <a:r>
              <a:rPr lang="el-GR" dirty="0" smtClean="0">
                <a:solidFill>
                  <a:schemeClr val="tx2"/>
                </a:solidFill>
              </a:rPr>
              <a:t>α</a:t>
            </a:r>
            <a:r>
              <a:rPr lang="sl-SI" dirty="0" smtClean="0">
                <a:solidFill>
                  <a:schemeClr val="tx2"/>
                </a:solidFill>
              </a:rPr>
              <a:t>, IL1, IL6 → sinteza CRP</a:t>
            </a:r>
          </a:p>
          <a:p>
            <a:pPr marL="0" indent="0">
              <a:buNone/>
            </a:pPr>
            <a:endParaRPr lang="sl-SI" sz="900" dirty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rgbClr val="B40000"/>
                </a:solidFill>
              </a:rPr>
              <a:t>Kronično vnetje oslabi imunski odgovor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(↓ monocitno-makrofagni sistem, dendritične in NK celice)</a:t>
            </a:r>
          </a:p>
          <a:p>
            <a:pPr marL="0" indent="0">
              <a:buNone/>
            </a:pPr>
            <a:endParaRPr lang="sl-SI" sz="11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Oslabljena imunost je zgodnji pokazatelj kaheksije</a:t>
            </a:r>
          </a:p>
          <a:p>
            <a:pPr marL="0" indent="0">
              <a:buNone/>
            </a:pPr>
            <a:endParaRPr lang="sl-SI" sz="15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Večje </a:t>
            </a:r>
            <a:r>
              <a:rPr lang="sl-SI" dirty="0">
                <a:solidFill>
                  <a:schemeClr val="tx2"/>
                </a:solidFill>
              </a:rPr>
              <a:t>tveganje za okužbe in progres maligne </a:t>
            </a:r>
            <a:r>
              <a:rPr lang="sl-SI" dirty="0" smtClean="0">
                <a:solidFill>
                  <a:schemeClr val="tx2"/>
                </a:solidFill>
              </a:rPr>
              <a:t>bolezni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Preprečevanje in zdravljenje kaheksije zmanjša obolevnost in umrljivost</a:t>
            </a:r>
          </a:p>
          <a:p>
            <a:pPr marL="0" indent="0">
              <a:buNone/>
            </a:pPr>
            <a:endParaRPr lang="sl-SI" sz="4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sl-SI" sz="2100" dirty="0" smtClean="0">
                <a:solidFill>
                  <a:schemeClr val="bg1">
                    <a:lumMod val="50000"/>
                  </a:schemeClr>
                </a:solidFill>
              </a:rPr>
              <a:t>Myrianthefs PM, Batistaki C. J BUON 2005; 10(2): 181-8.</a:t>
            </a:r>
          </a:p>
          <a:p>
            <a:pPr marL="0" indent="0">
              <a:buNone/>
            </a:pPr>
            <a:r>
              <a:rPr lang="sl-SI" sz="2100" dirty="0" smtClean="0">
                <a:solidFill>
                  <a:schemeClr val="bg1">
                    <a:lumMod val="50000"/>
                  </a:schemeClr>
                </a:solidFill>
              </a:rPr>
              <a:t>         Faber J, et al. Oncol Rep 2009; 22: 1403-6. </a:t>
            </a:r>
          </a:p>
          <a:p>
            <a:pPr marL="0" indent="0">
              <a:buNone/>
            </a:pPr>
            <a:r>
              <a:rPr lang="sl-SI" sz="2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2100" dirty="0" smtClean="0">
                <a:solidFill>
                  <a:schemeClr val="bg1">
                    <a:lumMod val="50000"/>
                  </a:schemeClr>
                </a:solidFill>
              </a:rPr>
              <a:t>        Ross JA, et al. Curr Opin Clin Nutr Metab Care 2002; 5: 241-8.</a:t>
            </a:r>
            <a:endParaRPr lang="sl-SI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OPERACIJA IN IMUNOST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363272" cy="3744416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Aktivacija nespecifične imunosti, ↓ kemotaksa in fagocitoza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rgbClr val="B40000"/>
                </a:solidFill>
              </a:rPr>
              <a:t>Oslabljena celična imunost </a:t>
            </a:r>
            <a:r>
              <a:rPr lang="sl-SI" dirty="0" smtClean="0">
                <a:solidFill>
                  <a:schemeClr val="tx2"/>
                </a:solidFill>
              </a:rPr>
              <a:t>(↓imunostimulatorni limfociti T CD4</a:t>
            </a:r>
            <a:r>
              <a:rPr lang="sl-SI" baseline="30000" dirty="0" smtClean="0">
                <a:solidFill>
                  <a:schemeClr val="tx2"/>
                </a:solidFill>
              </a:rPr>
              <a:t>+</a:t>
            </a:r>
            <a:r>
              <a:rPr lang="sl-SI" dirty="0" smtClean="0">
                <a:solidFill>
                  <a:schemeClr val="tx2"/>
                </a:solidFill>
              </a:rPr>
              <a:t>, CD8</a:t>
            </a:r>
            <a:r>
              <a:rPr lang="sl-SI" baseline="30000" dirty="0" smtClean="0">
                <a:solidFill>
                  <a:schemeClr val="tx2"/>
                </a:solidFill>
              </a:rPr>
              <a:t>+ </a:t>
            </a:r>
            <a:r>
              <a:rPr lang="sl-SI" dirty="0" smtClean="0">
                <a:solidFill>
                  <a:schemeClr val="tx2"/>
                </a:solidFill>
              </a:rPr>
              <a:t>, ↑ supresorski limfociti T, ↓NK)</a:t>
            </a:r>
          </a:p>
          <a:p>
            <a:pPr marL="0" indent="0">
              <a:buNone/>
            </a:pPr>
            <a:endParaRPr lang="sl-SI" sz="900" baseline="300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Spremembe so odvisne od vrste, trajanja operacije in izgube krvi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Transfuzija rdečih krvničk dodatno oslabi </a:t>
            </a:r>
            <a:r>
              <a:rPr lang="sl-SI" dirty="0">
                <a:solidFill>
                  <a:schemeClr val="tx2"/>
                </a:solidFill>
              </a:rPr>
              <a:t>celično imunost (TRIM</a:t>
            </a:r>
            <a:r>
              <a:rPr lang="sl-SI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sl-SI" sz="24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Večje tveganje za nastanek okužb in razvoj sepse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Večje tveganje za ponovitev maligne bolezni in slabše dolgoročno preživetje</a:t>
            </a:r>
            <a:endParaRPr lang="sl-SI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9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Tabuchi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T,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Cytokine 2011; 53: 243-8.</a:t>
            </a:r>
            <a:endParaRPr lang="sl-SI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Evans C,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Am J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Surg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2009; 197: 238-45.</a:t>
            </a:r>
            <a:endParaRPr lang="sl-SI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/>
              <a:t>         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Hill GE,  et al. J Trauma 2003; 54(5): 908-14.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Angele MK,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Crit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Care 2002; 6(4): 298-305.</a:t>
            </a:r>
            <a:endParaRPr lang="sl-SI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l-SI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l-SI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11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>
                    <a:lumMod val="75000"/>
                  </a:schemeClr>
                </a:solidFill>
              </a:rPr>
              <a:t>VPLIV MIKROORGANIZMOV NA MALIGNOM</a:t>
            </a:r>
            <a:endParaRPr lang="sl-SI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568952" cy="2880319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Mikroorganizmi/bakterijski produkti stimulirajo rast tumorja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preko vnetnega procesa in z direktnim delovanjem na tumorske celice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i="1" dirty="0" smtClean="0">
                <a:solidFill>
                  <a:schemeClr val="tx2">
                    <a:lumMod val="75000"/>
                  </a:schemeClr>
                </a:solidFill>
              </a:rPr>
              <a:t>Helicobacter pylori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je dejavnik tveganja za karcinom želodca</a:t>
            </a:r>
          </a:p>
          <a:p>
            <a:pPr marL="457200" lvl="1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Bakterijski produkti stimulirajo rast kolorektalnega karcinoma</a:t>
            </a:r>
          </a:p>
          <a:p>
            <a:pPr marL="457200" lvl="1" indent="0">
              <a:buNone/>
            </a:pPr>
            <a:endParaRPr lang="sl-SI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Bakterije v pljučih stimulirajo rast pljučnega karcinoma</a:t>
            </a:r>
          </a:p>
          <a:p>
            <a:pPr marL="457200" lvl="1" indent="0">
              <a:buNone/>
            </a:pP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sl-SI" sz="1900" dirty="0" smtClean="0">
                <a:solidFill>
                  <a:schemeClr val="bg1">
                    <a:lumMod val="50000"/>
                  </a:schemeClr>
                </a:solidFill>
              </a:rPr>
              <a:t>Jungnickel C, et al. Am J Physiol Lung Cell Mol 2015; 309: L605-613.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sl-SI" sz="3000" dirty="0">
                <a:solidFill>
                  <a:schemeClr val="tx2"/>
                </a:solidFill>
              </a:rPr>
              <a:t> </a:t>
            </a:r>
            <a:r>
              <a:rPr lang="sl-SI" sz="3000" dirty="0" smtClean="0">
                <a:solidFill>
                  <a:schemeClr val="tx2"/>
                </a:solidFill>
              </a:rPr>
              <a:t>MALIGNA BOLEZEN IN SEPSA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8363272" cy="3384376"/>
          </a:xfrm>
        </p:spPr>
        <p:txBody>
          <a:bodyPr>
            <a:normAutofit fontScale="70000" lnSpcReduction="20000"/>
          </a:bodyPr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ncidenca sepse je pri bolnikih z rakom 10x večja kot drugih bolnikih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Danai PA, et al. Chest 2006; 129: 1432-40.</a:t>
            </a:r>
          </a:p>
          <a:p>
            <a:pPr marL="0" indent="0">
              <a:spcBef>
                <a:spcPts val="0"/>
              </a:spcBef>
              <a:buNone/>
            </a:pPr>
            <a:endParaRPr lang="sl-SI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Incidenca je večja pri hematoloških kot solidnih tumorjih</a:t>
            </a:r>
          </a:p>
          <a:p>
            <a:pPr marL="0" indent="0">
              <a:buNone/>
            </a:pPr>
            <a:endParaRPr lang="sl-SI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Najpogostejša indikacija za sprejem v EIT</a:t>
            </a:r>
          </a:p>
          <a:p>
            <a:pPr marL="0" indent="0">
              <a:buNone/>
            </a:pPr>
            <a:endParaRPr lang="sl-SI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Bolniki z rakom in sepso imajo večjo obolevnost in umrljivost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sl-SI" sz="2100" dirty="0" smtClean="0">
                <a:solidFill>
                  <a:schemeClr val="bg1">
                    <a:lumMod val="50000"/>
                  </a:schemeClr>
                </a:solidFill>
              </a:rPr>
              <a:t>Williams </a:t>
            </a:r>
            <a:r>
              <a:rPr lang="sl-SI" sz="2100" dirty="0">
                <a:solidFill>
                  <a:schemeClr val="bg1">
                    <a:lumMod val="50000"/>
                  </a:schemeClr>
                </a:solidFill>
              </a:rPr>
              <a:t>MD, et al. Crit Care 2004; 8: R291-8.</a:t>
            </a:r>
            <a:endParaRPr lang="sl-SI" sz="2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sl-SI" sz="3000" dirty="0" smtClean="0">
                <a:solidFill>
                  <a:schemeClr val="tx2"/>
                </a:solidFill>
              </a:rPr>
              <a:t>ETIOLOGIJA SEPSE PRI MALIGNI BOLEZNI</a:t>
            </a:r>
            <a:endParaRPr lang="sl-SI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223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Običajno povezana z lokalizacijo tumorja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b</a:t>
            </a:r>
            <a:r>
              <a:rPr lang="sl-SI" dirty="0" smtClean="0">
                <a:solidFill>
                  <a:schemeClr val="tx2"/>
                </a:solidFill>
              </a:rPr>
              <a:t>olniki z rakom prostate imajo največjo incidenco okužb sečil, ki vodijo v sepso</a:t>
            </a:r>
          </a:p>
          <a:p>
            <a:pPr marL="457200" lvl="1" indent="0">
              <a:buNone/>
            </a:pPr>
            <a:endParaRPr lang="sl-SI" sz="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b</a:t>
            </a:r>
            <a:r>
              <a:rPr lang="sl-SI" dirty="0" smtClean="0">
                <a:solidFill>
                  <a:schemeClr val="tx2"/>
                </a:solidFill>
              </a:rPr>
              <a:t>olniki z rakom prebavil imajo najpogosteje intraabdominalno sepso</a:t>
            </a:r>
          </a:p>
          <a:p>
            <a:pPr marL="457200" lvl="1" indent="0"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Danai 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PA, et al. Chest 2006; 129: 1432-40.</a:t>
            </a:r>
          </a:p>
          <a:p>
            <a:pPr marL="457200" lvl="1" indent="0">
              <a:buNone/>
            </a:pPr>
            <a:endParaRPr lang="sl-SI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1417</Words>
  <PresentationFormat>On-screen Show (16:9)</PresentationFormat>
  <Paragraphs>270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Officeova tema</vt:lpstr>
      <vt:lpstr>MALIGNA BOLEZEN KOT DEJAVNIK TVEGANJA ZA SEPSO IN VPLIV NA PREŽIVETJE</vt:lpstr>
      <vt:lpstr>UVOD</vt:lpstr>
      <vt:lpstr>MALIGNA BOLEZEN IN IMUNOST</vt:lpstr>
      <vt:lpstr>ZDRAVLJENJE MALIGNE BOLEZNI IN IMUNOST </vt:lpstr>
      <vt:lpstr> KAHEKSIJA IN IMUNOST</vt:lpstr>
      <vt:lpstr>OPERACIJA IN IMUNOST</vt:lpstr>
      <vt:lpstr>VPLIV MIKROORGANIZMOV NA MALIGNOM</vt:lpstr>
      <vt:lpstr> MALIGNA BOLEZEN IN SEPSA</vt:lpstr>
      <vt:lpstr>ETIOLOGIJA SEPSE PRI MALIGNI BOLEZNI</vt:lpstr>
      <vt:lpstr>UMRLJIVOST ZARADI SEPSE</vt:lpstr>
      <vt:lpstr>PowerPoint Presentation</vt:lpstr>
      <vt:lpstr>POVEZANOST MED SOFO IN UMRLJIVOSTJO ZARADI SEPSE</vt:lpstr>
      <vt:lpstr>BOLNIKI S SEPSO IN POZITIVNO HEMOKULTURO NA ONKOLOŠKEM INŠTITUTU V LETU 2017</vt:lpstr>
      <vt:lpstr>RAZISKAVA</vt:lpstr>
      <vt:lpstr>SOFA Sequential Organ Failure Assesment Score </vt:lpstr>
      <vt:lpstr>REZULTATI</vt:lpstr>
      <vt:lpstr>PowerPoint Presentation</vt:lpstr>
      <vt:lpstr>PowerPoint Presentation</vt:lpstr>
      <vt:lpstr>PowerPoint Presentation</vt:lpstr>
      <vt:lpstr> SOFA1</vt:lpstr>
      <vt:lpstr> SOFA3</vt:lpstr>
      <vt:lpstr>  UMRLJIVOST V 30 DNEH</vt:lpstr>
      <vt:lpstr>  UMRLJIVOST V 90 DNEH</vt:lpstr>
      <vt:lpstr>ZAKLJUČEK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