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06" r:id="rId4"/>
    <p:sldId id="307" r:id="rId5"/>
    <p:sldId id="279" r:id="rId6"/>
    <p:sldId id="310" r:id="rId7"/>
    <p:sldId id="259" r:id="rId8"/>
    <p:sldId id="308" r:id="rId9"/>
    <p:sldId id="311" r:id="rId10"/>
    <p:sldId id="262" r:id="rId11"/>
    <p:sldId id="309" r:id="rId12"/>
    <p:sldId id="286" r:id="rId13"/>
    <p:sldId id="276" r:id="rId14"/>
    <p:sldId id="288" r:id="rId15"/>
    <p:sldId id="289" r:id="rId16"/>
    <p:sldId id="290" r:id="rId17"/>
    <p:sldId id="312" r:id="rId18"/>
    <p:sldId id="294" r:id="rId19"/>
    <p:sldId id="313" r:id="rId20"/>
    <p:sldId id="267" r:id="rId21"/>
    <p:sldId id="302" r:id="rId22"/>
    <p:sldId id="303" r:id="rId23"/>
    <p:sldId id="314" r:id="rId24"/>
    <p:sldId id="292" r:id="rId25"/>
    <p:sldId id="268" r:id="rId26"/>
    <p:sldId id="269" r:id="rId27"/>
    <p:sldId id="293" r:id="rId28"/>
    <p:sldId id="300" r:id="rId29"/>
    <p:sldId id="291" r:id="rId30"/>
    <p:sldId id="295" r:id="rId31"/>
    <p:sldId id="296" r:id="rId32"/>
    <p:sldId id="304" r:id="rId33"/>
    <p:sldId id="315" r:id="rId34"/>
    <p:sldId id="281" r:id="rId35"/>
    <p:sldId id="278" r:id="rId36"/>
    <p:sldId id="275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5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66"/>
    </p:cViewPr>
  </p:sorterViewPr>
  <p:notesViewPr>
    <p:cSldViewPr>
      <p:cViewPr varScale="1">
        <p:scale>
          <a:sx n="95" d="100"/>
          <a:sy n="95" d="100"/>
        </p:scale>
        <p:origin x="299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xmlns="" id="{5E4EE052-0FA7-4CC2-A0A6-CFC1BBE7D9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F7CE81CC-CB82-4C41-AF81-5061228029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380B-095D-43EA-89C2-B9B3AF27915E}" type="datetimeFigureOut">
              <a:rPr lang="sl-SI" smtClean="0"/>
              <a:t>24.01.2020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45CF213F-4D64-476F-A313-D55EE8D09A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D90D409E-BBA5-4FB4-9341-CDCBE12B8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2E9F1-B890-40BC-86CB-4129DBD6DC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03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711D7-B7A0-41C3-BA94-6707493330AD}" type="datetimeFigureOut">
              <a:rPr lang="sl-SI" smtClean="0"/>
              <a:t>24.01.2020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73735-5AB2-4EE5-A58C-8E2B37849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46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9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D1D7-FEAF-4900-B775-846A05F5C86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84B3-CDC9-442C-9182-0A574527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469-0691.2007.01947.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549490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Stafilokokna sepsa in zapleti- kaj je tu posebnega?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Nina </a:t>
            </a:r>
            <a:r>
              <a:rPr lang="en-US" sz="3400" dirty="0" err="1"/>
              <a:t>Gorišek</a:t>
            </a:r>
            <a:r>
              <a:rPr lang="en-US" sz="3400" dirty="0"/>
              <a:t> Miksić</a:t>
            </a:r>
          </a:p>
          <a:p>
            <a:r>
              <a:rPr lang="en-US" sz="3400" dirty="0" err="1"/>
              <a:t>Oddelek</a:t>
            </a:r>
            <a:r>
              <a:rPr lang="en-US" sz="3400" dirty="0"/>
              <a:t> za </a:t>
            </a:r>
            <a:r>
              <a:rPr lang="en-US" sz="3400" dirty="0" err="1"/>
              <a:t>infekcijske</a:t>
            </a:r>
            <a:r>
              <a:rPr lang="en-US" sz="3400" dirty="0"/>
              <a:t> </a:t>
            </a:r>
            <a:r>
              <a:rPr lang="en-US" sz="3400" dirty="0" err="1"/>
              <a:t>bolezni</a:t>
            </a:r>
            <a:r>
              <a:rPr lang="en-US" sz="3400" dirty="0"/>
              <a:t> in </a:t>
            </a:r>
            <a:r>
              <a:rPr lang="en-US" sz="3400" dirty="0" err="1"/>
              <a:t>vročinska</a:t>
            </a:r>
            <a:r>
              <a:rPr lang="en-US" sz="3400" dirty="0"/>
              <a:t> </a:t>
            </a:r>
            <a:r>
              <a:rPr lang="en-US" sz="3400" dirty="0" err="1"/>
              <a:t>stanja</a:t>
            </a:r>
            <a:r>
              <a:rPr lang="en-US" sz="3400" dirty="0"/>
              <a:t>,</a:t>
            </a:r>
          </a:p>
          <a:p>
            <a:r>
              <a:rPr lang="en-US" sz="3400" dirty="0"/>
              <a:t>UKC Maribor</a:t>
            </a:r>
            <a:endParaRPr lang="sl-SI" sz="3400" dirty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i="1" dirty="0"/>
              <a:t>Ljubljana, 12.9.2018</a:t>
            </a:r>
            <a:endParaRPr lang="en-US" sz="2400" i="1" dirty="0"/>
          </a:p>
          <a:p>
            <a:endParaRPr lang="en-U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E3E3A3A-E913-40D6-8705-F0E570A4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56779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2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katerih bolnikih je tveganje za zapleteno SAB večje?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dirty="0"/>
              <a:t>Imunsko oslabljeni bolniki (</a:t>
            </a:r>
            <a:r>
              <a:rPr lang="en-US" sz="2400" dirty="0"/>
              <a:t>+</a:t>
            </a:r>
            <a:r>
              <a:rPr lang="sl-SI" sz="2400" dirty="0"/>
              <a:t>HIV bolniki)</a:t>
            </a:r>
            <a:endParaRPr lang="en-US" sz="2400" dirty="0"/>
          </a:p>
          <a:p>
            <a:r>
              <a:rPr lang="sl-SI" sz="2400" dirty="0"/>
              <a:t>Bolniki z l</a:t>
            </a:r>
            <a:r>
              <a:rPr lang="en-US" sz="2400" dirty="0" err="1"/>
              <a:t>edvičn</a:t>
            </a:r>
            <a:r>
              <a:rPr lang="sl-SI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odpoved</a:t>
            </a:r>
            <a:r>
              <a:rPr lang="sl-SI" sz="2400" dirty="0"/>
              <a:t>jo</a:t>
            </a:r>
            <a:r>
              <a:rPr lang="en-US" sz="2400" dirty="0"/>
              <a:t> </a:t>
            </a:r>
            <a:r>
              <a:rPr lang="sl-SI" sz="2400" dirty="0"/>
              <a:t>(zlasti tisti, ki potrebujejo </a:t>
            </a:r>
            <a:r>
              <a:rPr lang="en-US" sz="2400" dirty="0" err="1"/>
              <a:t>nadomestno</a:t>
            </a:r>
            <a:r>
              <a:rPr lang="en-US" sz="2400" dirty="0"/>
              <a:t> </a:t>
            </a:r>
            <a:r>
              <a:rPr lang="en-US" sz="2400" dirty="0" err="1"/>
              <a:t>zdravljenje</a:t>
            </a:r>
            <a:r>
              <a:rPr lang="en-US" sz="2400" dirty="0"/>
              <a:t> s </a:t>
            </a:r>
            <a:r>
              <a:rPr lang="en-US" sz="2400" dirty="0" err="1"/>
              <a:t>hemodializo</a:t>
            </a:r>
            <a:r>
              <a:rPr lang="sl-SI" sz="2400" dirty="0"/>
              <a:t>)</a:t>
            </a:r>
            <a:endParaRPr lang="en-US" sz="2400" dirty="0"/>
          </a:p>
          <a:p>
            <a:r>
              <a:rPr lang="sl-SI" sz="2400" dirty="0"/>
              <a:t>Bolniki s </a:t>
            </a:r>
            <a:r>
              <a:rPr lang="sl-SI" sz="2400" dirty="0" err="1"/>
              <a:t>s</a:t>
            </a:r>
            <a:r>
              <a:rPr lang="en-US" sz="2400" dirty="0" err="1"/>
              <a:t>ladkorn</a:t>
            </a:r>
            <a:r>
              <a:rPr lang="sl-SI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bolez</a:t>
            </a:r>
            <a:r>
              <a:rPr lang="sl-SI" sz="2400" dirty="0" err="1"/>
              <a:t>nijo</a:t>
            </a:r>
            <a:endParaRPr lang="sl-SI" sz="2400" dirty="0"/>
          </a:p>
          <a:p>
            <a:r>
              <a:rPr lang="sl-SI" sz="2400" dirty="0"/>
              <a:t>Bolniki z malignim obolenjem</a:t>
            </a:r>
          </a:p>
          <a:p>
            <a:r>
              <a:rPr lang="sl-SI" sz="2400" dirty="0"/>
              <a:t>Bolniki z umetnimi materiali (sklepne proteze, srčne zaklopke, žilni vsadki, srčni spodbujevalniki </a:t>
            </a:r>
            <a:r>
              <a:rPr lang="sl-SI" sz="2400" dirty="0" err="1"/>
              <a:t>itd</a:t>
            </a:r>
            <a:r>
              <a:rPr lang="sl-SI" sz="2400" dirty="0"/>
              <a:t>)</a:t>
            </a:r>
          </a:p>
          <a:p>
            <a:r>
              <a:rPr lang="sl-SI" sz="2400" dirty="0"/>
              <a:t>Bolnik</a:t>
            </a:r>
            <a:r>
              <a:rPr lang="en-US" sz="2400" dirty="0" err="1"/>
              <a:t>i</a:t>
            </a:r>
            <a:r>
              <a:rPr lang="sl-SI" sz="2400" dirty="0"/>
              <a:t> s </a:t>
            </a:r>
            <a:r>
              <a:rPr lang="sl-SI" sz="2400" dirty="0" err="1"/>
              <a:t>predhodn</a:t>
            </a:r>
            <a:r>
              <a:rPr lang="en-US" sz="2400" dirty="0"/>
              <a:t>o</a:t>
            </a:r>
            <a:r>
              <a:rPr lang="sl-SI" sz="2400" dirty="0"/>
              <a:t> okvar</a:t>
            </a:r>
            <a:r>
              <a:rPr lang="en-US" sz="2400" dirty="0" err="1"/>
              <a:t>jenimi</a:t>
            </a:r>
            <a:r>
              <a:rPr lang="sl-SI" sz="2400" dirty="0"/>
              <a:t> zaklopk</a:t>
            </a:r>
            <a:r>
              <a:rPr lang="en-US" sz="2400" dirty="0" err="1"/>
              <a:t>ami</a:t>
            </a:r>
            <a:endParaRPr lang="sl-SI" sz="2400" dirty="0"/>
          </a:p>
          <a:p>
            <a:r>
              <a:rPr lang="sl-SI" sz="2400" dirty="0"/>
              <a:t>Bolniki z o</a:t>
            </a:r>
            <a:r>
              <a:rPr lang="en-US" sz="2400" dirty="0" err="1"/>
              <a:t>kvar</a:t>
            </a:r>
            <a:r>
              <a:rPr lang="sl-SI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kemotakse</a:t>
            </a:r>
            <a:r>
              <a:rPr lang="en-US" sz="2400" dirty="0"/>
              <a:t> in </a:t>
            </a:r>
            <a:r>
              <a:rPr lang="en-US" sz="2400" dirty="0" err="1"/>
              <a:t>fagocitoze</a:t>
            </a:r>
            <a:endParaRPr lang="sl-SI" sz="2400" dirty="0"/>
          </a:p>
          <a:p>
            <a:r>
              <a:rPr lang="sl-SI" sz="2400" dirty="0" err="1"/>
              <a:t>Znotrajvenski</a:t>
            </a:r>
            <a:r>
              <a:rPr lang="sl-SI" sz="2400" dirty="0"/>
              <a:t> uživalci drog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83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Dejavniki, ki napovedujejo zapleteno SAB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dirty="0" err="1"/>
              <a:t>Točkovalnik</a:t>
            </a:r>
            <a:r>
              <a:rPr lang="sl-SI" sz="2400" dirty="0"/>
              <a:t> (</a:t>
            </a:r>
            <a:r>
              <a:rPr lang="sl-SI" sz="2400" dirty="0" err="1"/>
              <a:t>Fowler</a:t>
            </a:r>
            <a:r>
              <a:rPr lang="sl-SI" sz="2400" dirty="0"/>
              <a:t> et </a:t>
            </a:r>
            <a:r>
              <a:rPr lang="sl-SI" sz="2400" dirty="0" err="1"/>
              <a:t>al</a:t>
            </a:r>
            <a:r>
              <a:rPr lang="en-US" sz="2400" dirty="0"/>
              <a:t>, CID 2009*</a:t>
            </a:r>
            <a:r>
              <a:rPr lang="sl-SI" sz="2400" dirty="0"/>
              <a:t>):</a:t>
            </a:r>
          </a:p>
          <a:p>
            <a:pPr lvl="1"/>
            <a:r>
              <a:rPr lang="sl-SI" sz="2400" dirty="0"/>
              <a:t>1 točka za okužbo pridobljeno </a:t>
            </a:r>
            <a:r>
              <a:rPr lang="sl-SI" sz="2400" b="1" dirty="0"/>
              <a:t>v domačem okolju</a:t>
            </a:r>
          </a:p>
          <a:p>
            <a:pPr lvl="1"/>
            <a:r>
              <a:rPr lang="sl-SI" sz="2400" dirty="0"/>
              <a:t>1 točka za </a:t>
            </a:r>
            <a:r>
              <a:rPr lang="sl-SI" sz="2400" b="1" dirty="0"/>
              <a:t>kožne </a:t>
            </a:r>
            <a:r>
              <a:rPr lang="sl-SI" sz="2400" b="1" dirty="0" err="1"/>
              <a:t>manifestacje</a:t>
            </a:r>
            <a:r>
              <a:rPr lang="sl-SI" sz="2400" dirty="0"/>
              <a:t>, ki govorijo za sistemsko okužbo (kožni zasevki)</a:t>
            </a:r>
          </a:p>
          <a:p>
            <a:pPr lvl="1"/>
            <a:r>
              <a:rPr lang="sl-SI" sz="2400" dirty="0"/>
              <a:t>1 točka za </a:t>
            </a:r>
            <a:r>
              <a:rPr lang="sl-SI" sz="2400" b="1" dirty="0"/>
              <a:t>vztrajanje vročine </a:t>
            </a:r>
            <a:r>
              <a:rPr lang="sl-SI" sz="2400" dirty="0"/>
              <a:t>po 72 urah zdravljenja</a:t>
            </a:r>
          </a:p>
          <a:p>
            <a:pPr lvl="1"/>
            <a:r>
              <a:rPr lang="sl-SI" sz="2400" dirty="0"/>
              <a:t>2 točki za </a:t>
            </a:r>
            <a:r>
              <a:rPr lang="sl-SI" sz="2400" b="1" dirty="0"/>
              <a:t>vztrajno pozitivne kontrolne </a:t>
            </a:r>
            <a:r>
              <a:rPr lang="sl-SI" sz="2400" b="1" dirty="0" err="1"/>
              <a:t>hemokulture</a:t>
            </a:r>
            <a:r>
              <a:rPr lang="sl-SI" sz="2400" b="1" dirty="0"/>
              <a:t> </a:t>
            </a:r>
            <a:r>
              <a:rPr lang="sl-SI" sz="2400" dirty="0"/>
              <a:t>po 48-96 urah.</a:t>
            </a:r>
          </a:p>
          <a:p>
            <a:pPr marL="457200" lvl="1" indent="0">
              <a:buNone/>
            </a:pP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6206B2E-3802-450F-BD2A-9B1DA68A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45024"/>
            <a:ext cx="5051318" cy="279777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BE8C8B0D-40F0-4B5B-9B69-9ED35F7E5EA8}"/>
              </a:ext>
            </a:extLst>
          </p:cNvPr>
          <p:cNvSpPr txBox="1"/>
          <p:nvPr/>
        </p:nvSpPr>
        <p:spPr>
          <a:xfrm>
            <a:off x="179512" y="6525344"/>
            <a:ext cx="7152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Prirejeno</a:t>
            </a:r>
            <a:r>
              <a:rPr lang="en-US" sz="1100" dirty="0"/>
              <a:t> po: *</a:t>
            </a:r>
            <a:r>
              <a:rPr lang="en-US" altLang="sl-SI" sz="1100" dirty="0"/>
              <a:t>Clin Infect Dis. 2009; 48(Supplement 4):S254-S259. doi:10.1086/598186</a:t>
            </a:r>
          </a:p>
          <a:p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24018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676005-CD39-459B-8FA1-FF70BC9A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Endokarditis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 zaplet SAB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BA4406A-DB6D-4591-964D-4E44464B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47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Med najpogostejšimi in klinično najpomembnejšimi zapleti SAB je </a:t>
            </a:r>
            <a:r>
              <a:rPr lang="sl-SI" b="1" dirty="0" err="1"/>
              <a:t>endokarditis</a:t>
            </a:r>
            <a:r>
              <a:rPr lang="sl-SI" b="1" dirty="0"/>
              <a:t> (IE).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sl-SI" dirty="0"/>
              <a:t>U</a:t>
            </a:r>
            <a:r>
              <a:rPr lang="en-US" dirty="0" err="1"/>
              <a:t>mrljivost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s</a:t>
            </a:r>
            <a:r>
              <a:rPr lang="en-US" i="1" dirty="0"/>
              <a:t> </a:t>
            </a:r>
            <a:r>
              <a:rPr lang="en-US" i="1" dirty="0" err="1"/>
              <a:t>S.aureus</a:t>
            </a:r>
            <a:r>
              <a:rPr lang="en-US" i="1" dirty="0"/>
              <a:t> </a:t>
            </a:r>
            <a:r>
              <a:rPr lang="en-US" dirty="0"/>
              <a:t>IE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zmeraj</a:t>
            </a:r>
            <a:r>
              <a:rPr lang="en-US" dirty="0"/>
              <a:t> </a:t>
            </a:r>
            <a:r>
              <a:rPr lang="sl-SI" dirty="0"/>
              <a:t>velika.</a:t>
            </a:r>
            <a:endParaRPr lang="en-US" dirty="0"/>
          </a:p>
          <a:p>
            <a:endParaRPr lang="en-US" dirty="0"/>
          </a:p>
          <a:p>
            <a:r>
              <a:rPr lang="sl-SI" dirty="0"/>
              <a:t>Natančna in </a:t>
            </a:r>
            <a:r>
              <a:rPr lang="sl-SI" dirty="0" err="1"/>
              <a:t>pravoča</a:t>
            </a:r>
            <a:r>
              <a:rPr lang="en-US" dirty="0" err="1"/>
              <a:t>sn</a:t>
            </a:r>
            <a:r>
              <a:rPr lang="sl-SI" dirty="0"/>
              <a:t>a diagnoza IE je ključna za uspešno zdravljenje </a:t>
            </a:r>
            <a:r>
              <a:rPr lang="sl-SI" i="1" dirty="0" err="1"/>
              <a:t>S.aureus</a:t>
            </a:r>
            <a:r>
              <a:rPr lang="sl-SI" i="1" dirty="0"/>
              <a:t> </a:t>
            </a:r>
            <a:r>
              <a:rPr lang="sl-SI" dirty="0"/>
              <a:t>IE</a:t>
            </a:r>
            <a:r>
              <a:rPr lang="en-US" dirty="0"/>
              <a:t>.</a:t>
            </a:r>
          </a:p>
          <a:p>
            <a:endParaRPr lang="sl-SI" dirty="0"/>
          </a:p>
          <a:p>
            <a:r>
              <a:rPr lang="sl-SI" dirty="0"/>
              <a:t>Pri </a:t>
            </a:r>
            <a:r>
              <a:rPr lang="sl-SI" b="1" dirty="0"/>
              <a:t>10-30% bolnikov z SAB </a:t>
            </a:r>
            <a:r>
              <a:rPr lang="sl-SI" dirty="0"/>
              <a:t>odkrijemo </a:t>
            </a:r>
            <a:r>
              <a:rPr lang="sl-SI" dirty="0" err="1"/>
              <a:t>endo</a:t>
            </a:r>
            <a:r>
              <a:rPr lang="en-US" dirty="0"/>
              <a:t>k</a:t>
            </a:r>
            <a:r>
              <a:rPr lang="sl-SI" dirty="0"/>
              <a:t>arditi</a:t>
            </a:r>
            <a:r>
              <a:rPr lang="en-US" dirty="0"/>
              <a:t>s, </a:t>
            </a:r>
            <a:r>
              <a:rPr lang="en-US" dirty="0" err="1"/>
              <a:t>starejše</a:t>
            </a:r>
            <a:r>
              <a:rPr lang="en-US" dirty="0"/>
              <a:t> </a:t>
            </a:r>
            <a:r>
              <a:rPr lang="en-US" dirty="0" err="1"/>
              <a:t>raziskave</a:t>
            </a:r>
            <a:r>
              <a:rPr lang="en-US" dirty="0"/>
              <a:t> so </a:t>
            </a:r>
            <a:r>
              <a:rPr lang="en-US" dirty="0" err="1"/>
              <a:t>opisovale</a:t>
            </a:r>
            <a:r>
              <a:rPr lang="en-US" dirty="0"/>
              <a:t> IE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sl-SI" dirty="0"/>
              <a:t>večjem</a:t>
            </a:r>
            <a:r>
              <a:rPr lang="en-US" dirty="0"/>
              <a:t> </a:t>
            </a:r>
            <a:r>
              <a:rPr lang="en-US" dirty="0" err="1"/>
              <a:t>deležu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(</a:t>
            </a:r>
            <a:r>
              <a:rPr lang="sl-SI" dirty="0"/>
              <a:t>večji</a:t>
            </a:r>
            <a:r>
              <a:rPr lang="en-US" dirty="0"/>
              <a:t> </a:t>
            </a:r>
            <a:r>
              <a:rPr lang="en-US" dirty="0" err="1"/>
              <a:t>deleži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pristranske</a:t>
            </a:r>
            <a:r>
              <a:rPr lang="en-US" dirty="0"/>
              <a:t> </a:t>
            </a:r>
            <a:r>
              <a:rPr lang="en-US" dirty="0" err="1"/>
              <a:t>izbire</a:t>
            </a:r>
            <a:r>
              <a:rPr lang="en-US" dirty="0"/>
              <a:t> </a:t>
            </a:r>
            <a:r>
              <a:rPr lang="en-US" dirty="0" err="1"/>
              <a:t>bolniko</a:t>
            </a:r>
            <a:r>
              <a:rPr lang="sl-SI" dirty="0"/>
              <a:t>v</a:t>
            </a:r>
            <a:r>
              <a:rPr lang="en-US" dirty="0"/>
              <a:t> s </a:t>
            </a:r>
            <a:r>
              <a:rPr lang="en-US" dirty="0" err="1"/>
              <a:t>predhodno</a:t>
            </a:r>
            <a:r>
              <a:rPr lang="en-US" dirty="0"/>
              <a:t> </a:t>
            </a:r>
            <a:r>
              <a:rPr lang="en-US" dirty="0" err="1"/>
              <a:t>okvaro</a:t>
            </a:r>
            <a:r>
              <a:rPr lang="en-US" dirty="0"/>
              <a:t> </a:t>
            </a:r>
            <a:r>
              <a:rPr lang="en-US" dirty="0" err="1"/>
              <a:t>zaklopk</a:t>
            </a:r>
            <a:r>
              <a:rPr lang="en-US" dirty="0"/>
              <a:t>),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nesel</a:t>
            </a:r>
            <a:r>
              <a:rPr lang="sl-SI" dirty="0"/>
              <a:t>e</a:t>
            </a:r>
            <a:r>
              <a:rPr lang="en-US" dirty="0" err="1"/>
              <a:t>kcionirani</a:t>
            </a:r>
            <a:r>
              <a:rPr lang="en-US" dirty="0"/>
              <a:t> </a:t>
            </a:r>
            <a:r>
              <a:rPr lang="en-US" dirty="0" err="1"/>
              <a:t>skupini</a:t>
            </a:r>
            <a:r>
              <a:rPr lang="en-US" dirty="0"/>
              <a:t> </a:t>
            </a:r>
            <a:r>
              <a:rPr lang="en-US" dirty="0" err="1"/>
              <a:t>bolnik</a:t>
            </a:r>
            <a:r>
              <a:rPr lang="sl-SI" dirty="0"/>
              <a:t>o</a:t>
            </a:r>
            <a:r>
              <a:rPr lang="en-US" dirty="0"/>
              <a:t>v je </a:t>
            </a:r>
            <a:r>
              <a:rPr lang="en-US" dirty="0" err="1"/>
              <a:t>delež</a:t>
            </a:r>
            <a:r>
              <a:rPr lang="en-US" dirty="0"/>
              <a:t> IE </a:t>
            </a:r>
            <a:r>
              <a:rPr lang="en-US" b="1" dirty="0"/>
              <a:t>12% </a:t>
            </a:r>
            <a:r>
              <a:rPr lang="en-US" dirty="0"/>
              <a:t>(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en-US" b="1" dirty="0"/>
              <a:t>21%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bolnikih</a:t>
            </a:r>
            <a:r>
              <a:rPr lang="en-US" b="1" dirty="0"/>
              <a:t> s SAB </a:t>
            </a:r>
            <a:r>
              <a:rPr lang="en-US" b="1" dirty="0" err="1"/>
              <a:t>domačega</a:t>
            </a:r>
            <a:r>
              <a:rPr lang="en-US" b="1" dirty="0"/>
              <a:t> </a:t>
            </a:r>
            <a:r>
              <a:rPr lang="en-US" b="1" dirty="0" err="1"/>
              <a:t>okolja</a:t>
            </a:r>
            <a:r>
              <a:rPr lang="en-US" b="1" dirty="0"/>
              <a:t> </a:t>
            </a:r>
            <a:r>
              <a:rPr lang="en-US" dirty="0"/>
              <a:t>in le 5%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bolnikih</a:t>
            </a:r>
            <a:r>
              <a:rPr lang="en-US" dirty="0"/>
              <a:t> z </a:t>
            </a:r>
            <a:r>
              <a:rPr lang="en-US" dirty="0" err="1"/>
              <a:t>bolnišno</a:t>
            </a:r>
            <a:r>
              <a:rPr lang="en-US" dirty="0"/>
              <a:t> </a:t>
            </a:r>
            <a:r>
              <a:rPr lang="en-US" dirty="0" err="1"/>
              <a:t>pridoblejneno</a:t>
            </a:r>
            <a:r>
              <a:rPr lang="en-US" dirty="0"/>
              <a:t> SAB).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Zla</a:t>
            </a:r>
            <a:r>
              <a:rPr lang="en-US" dirty="0"/>
              <a:t>s</a:t>
            </a:r>
            <a:r>
              <a:rPr lang="sl-SI" dirty="0"/>
              <a:t>ti pogost je pri bolnikih </a:t>
            </a:r>
            <a:r>
              <a:rPr lang="en-US" dirty="0"/>
              <a:t>s</a:t>
            </a:r>
            <a:r>
              <a:rPr lang="sl-SI" dirty="0"/>
              <a:t> umetnimi srčnimi zaklopkami, PM/ICD in drugimi znotraj žilnimi vsadki, kjer se bolezen zaplete </a:t>
            </a:r>
            <a:r>
              <a:rPr lang="sl-SI" b="1" dirty="0"/>
              <a:t>v </a:t>
            </a:r>
            <a:r>
              <a:rPr lang="en-US" b="1" dirty="0"/>
              <a:t>do </a:t>
            </a:r>
            <a:r>
              <a:rPr lang="sl-SI" b="1" dirty="0"/>
              <a:t>50%.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9D3280B-A260-4603-B385-59AC19D6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605952"/>
            <a:ext cx="1070992" cy="10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92655FD-E2F6-41CC-9B82-F589D2F3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5013176" cy="501317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9323212-087C-4FD2-AE84-9B85CE5B32FA}"/>
              </a:ext>
            </a:extLst>
          </p:cNvPr>
          <p:cNvSpPr txBox="1"/>
          <p:nvPr/>
        </p:nvSpPr>
        <p:spPr>
          <a:xfrm>
            <a:off x="467544" y="5365078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Tveganje za okužbo </a:t>
            </a:r>
            <a:r>
              <a:rPr lang="sl-SI" b="1" dirty="0"/>
              <a:t>znotraj žilnih </a:t>
            </a:r>
            <a:r>
              <a:rPr lang="en-US" b="1" dirty="0" err="1"/>
              <a:t>intrakardialnih</a:t>
            </a:r>
            <a:r>
              <a:rPr lang="en-US" b="1" dirty="0"/>
              <a:t> </a:t>
            </a:r>
            <a:r>
              <a:rPr lang="sl-SI" b="1" dirty="0"/>
              <a:t>vsadkov </a:t>
            </a:r>
            <a:r>
              <a:rPr lang="sl-SI" dirty="0"/>
              <a:t>je največje ob </a:t>
            </a:r>
            <a:r>
              <a:rPr lang="sl-SI" dirty="0" err="1"/>
              <a:t>bakteriemiji</a:t>
            </a:r>
            <a:r>
              <a:rPr lang="sl-SI" dirty="0"/>
              <a:t>/sepsi, povzročeni z bakterijo </a:t>
            </a:r>
            <a:r>
              <a:rPr lang="sl-SI" i="1" dirty="0" err="1"/>
              <a:t>Staphylococcus</a:t>
            </a:r>
            <a:r>
              <a:rPr lang="sl-SI" i="1" dirty="0"/>
              <a:t> </a:t>
            </a:r>
            <a:r>
              <a:rPr lang="sl-SI" i="1" dirty="0" err="1"/>
              <a:t>aureus</a:t>
            </a:r>
            <a:r>
              <a:rPr lang="sl-SI" i="1" dirty="0"/>
              <a:t> </a:t>
            </a:r>
            <a:r>
              <a:rPr lang="sl-SI" dirty="0"/>
              <a:t>(do 50% znotraj žilnih vsadkov se kontaminira).</a:t>
            </a:r>
          </a:p>
          <a:p>
            <a:r>
              <a:rPr lang="sl-SI" dirty="0"/>
              <a:t> </a:t>
            </a:r>
          </a:p>
          <a:p>
            <a:r>
              <a:rPr lang="sl-SI" sz="1000" dirty="0"/>
              <a:t>Vir: </a:t>
            </a:r>
            <a:r>
              <a:rPr lang="sl-SI" sz="1000" dirty="0" err="1"/>
              <a:t>Maskarinec</a:t>
            </a:r>
            <a:r>
              <a:rPr lang="sl-SI" sz="1000" dirty="0"/>
              <a:t> SA, </a:t>
            </a:r>
            <a:r>
              <a:rPr lang="sl-SI" sz="1000" dirty="0" err="1"/>
              <a:t>Thaden</a:t>
            </a:r>
            <a:r>
              <a:rPr lang="sl-SI" sz="1000" dirty="0"/>
              <a:t> JT, </a:t>
            </a:r>
            <a:r>
              <a:rPr lang="sl-SI" sz="1000" dirty="0" err="1"/>
              <a:t>Cyr</a:t>
            </a:r>
            <a:r>
              <a:rPr lang="sl-SI" sz="1000" dirty="0"/>
              <a:t> DD, </a:t>
            </a:r>
            <a:r>
              <a:rPr lang="sl-SI" sz="1000" dirty="0" err="1"/>
              <a:t>Ruffin</a:t>
            </a:r>
            <a:r>
              <a:rPr lang="sl-SI" sz="1000" dirty="0"/>
              <a:t> F, Souli M, </a:t>
            </a:r>
            <a:r>
              <a:rPr lang="sl-SI" sz="1000" dirty="0" err="1"/>
              <a:t>Fowler</a:t>
            </a:r>
            <a:r>
              <a:rPr lang="sl-SI" sz="1000" dirty="0"/>
              <a:t> VG. </a:t>
            </a:r>
            <a:r>
              <a:rPr lang="sl-SI" sz="1000" dirty="0" err="1"/>
              <a:t>The</a:t>
            </a:r>
            <a:r>
              <a:rPr lang="sl-SI" sz="1000" dirty="0"/>
              <a:t> </a:t>
            </a:r>
            <a:r>
              <a:rPr lang="sl-SI" sz="1000" dirty="0" err="1"/>
              <a:t>Risk</a:t>
            </a:r>
            <a:r>
              <a:rPr lang="sl-SI" sz="1000" dirty="0"/>
              <a:t> </a:t>
            </a:r>
            <a:r>
              <a:rPr lang="sl-SI" sz="1000" dirty="0" err="1"/>
              <a:t>of</a:t>
            </a:r>
            <a:r>
              <a:rPr lang="sl-SI" sz="1000" dirty="0"/>
              <a:t> </a:t>
            </a:r>
            <a:r>
              <a:rPr lang="sl-SI" sz="1000" dirty="0" err="1"/>
              <a:t>Cardiac</a:t>
            </a:r>
            <a:r>
              <a:rPr lang="sl-SI" sz="1000" dirty="0"/>
              <a:t> Device-</a:t>
            </a:r>
            <a:r>
              <a:rPr lang="sl-SI" sz="1000" dirty="0" err="1"/>
              <a:t>Related</a:t>
            </a:r>
            <a:r>
              <a:rPr lang="sl-SI" sz="1000" dirty="0"/>
              <a:t> </a:t>
            </a:r>
            <a:r>
              <a:rPr lang="sl-SI" sz="1000" dirty="0" err="1"/>
              <a:t>Infection</a:t>
            </a:r>
            <a:r>
              <a:rPr lang="sl-SI" sz="1000" dirty="0"/>
              <a:t> in </a:t>
            </a:r>
            <a:r>
              <a:rPr lang="sl-SI" sz="1000" dirty="0" err="1"/>
              <a:t>Bacteremic</a:t>
            </a:r>
            <a:r>
              <a:rPr lang="sl-SI" sz="1000" dirty="0"/>
              <a:t> </a:t>
            </a:r>
            <a:r>
              <a:rPr lang="sl-SI" sz="1000" dirty="0" err="1"/>
              <a:t>Patients</a:t>
            </a:r>
            <a:r>
              <a:rPr lang="sl-SI" sz="1000" dirty="0"/>
              <a:t> Is </a:t>
            </a:r>
            <a:r>
              <a:rPr lang="sl-SI" sz="1000" dirty="0" err="1"/>
              <a:t>Species</a:t>
            </a:r>
            <a:r>
              <a:rPr lang="sl-SI" sz="1000" dirty="0"/>
              <a:t> </a:t>
            </a:r>
            <a:r>
              <a:rPr lang="sl-SI" sz="1000" dirty="0" err="1"/>
              <a:t>Specific</a:t>
            </a:r>
            <a:r>
              <a:rPr lang="sl-SI" sz="1000" dirty="0"/>
              <a:t>: </a:t>
            </a:r>
            <a:r>
              <a:rPr lang="sl-SI" sz="1000" dirty="0" err="1"/>
              <a:t>Results</a:t>
            </a:r>
            <a:r>
              <a:rPr lang="sl-SI" sz="1000" dirty="0"/>
              <a:t> </a:t>
            </a:r>
            <a:r>
              <a:rPr lang="sl-SI" sz="1000" dirty="0" err="1"/>
              <a:t>of</a:t>
            </a:r>
            <a:r>
              <a:rPr lang="sl-SI" sz="1000" dirty="0"/>
              <a:t> a 12-Year </a:t>
            </a:r>
            <a:r>
              <a:rPr lang="sl-SI" sz="1000" dirty="0" err="1"/>
              <a:t>Prospective</a:t>
            </a:r>
            <a:r>
              <a:rPr lang="sl-SI" sz="1000" dirty="0"/>
              <a:t> </a:t>
            </a:r>
            <a:r>
              <a:rPr lang="sl-SI" sz="1000" dirty="0" err="1"/>
              <a:t>Cohort</a:t>
            </a:r>
            <a:r>
              <a:rPr lang="sl-SI" sz="1000" dirty="0"/>
              <a:t>. </a:t>
            </a:r>
            <a:r>
              <a:rPr lang="sl-SI" sz="1000" i="1" dirty="0"/>
              <a:t>Open Forum </a:t>
            </a:r>
            <a:r>
              <a:rPr lang="sl-SI" sz="1000" i="1" dirty="0" err="1"/>
              <a:t>Infectious</a:t>
            </a:r>
            <a:r>
              <a:rPr lang="sl-SI" sz="1000" i="1" dirty="0"/>
              <a:t> </a:t>
            </a:r>
            <a:r>
              <a:rPr lang="sl-SI" sz="1000" i="1" dirty="0" err="1"/>
              <a:t>Diseases</a:t>
            </a:r>
            <a:r>
              <a:rPr lang="sl-SI" sz="1000" dirty="0"/>
              <a:t>. 2017;4(3):ofx132. doi:10.1093/</a:t>
            </a:r>
            <a:r>
              <a:rPr lang="sl-SI" sz="1000" dirty="0" err="1"/>
              <a:t>ofid</a:t>
            </a:r>
            <a:r>
              <a:rPr lang="sl-SI" sz="1000" dirty="0"/>
              <a:t>/ofx132.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xmlns="" id="{781CF2A4-F289-4F00-9DD3-EEAFBFCB622F}"/>
              </a:ext>
            </a:extLst>
          </p:cNvPr>
          <p:cNvSpPr/>
          <p:nvPr/>
        </p:nvSpPr>
        <p:spPr>
          <a:xfrm rot="18890356">
            <a:off x="2758282" y="2781674"/>
            <a:ext cx="720080" cy="261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2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FF28C1-6C93-4C87-93A8-99194B61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488" y="-21469"/>
            <a:ext cx="8515608" cy="120909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Dejavniki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tveganja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IE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8985B14-59B7-44DE-970D-5FBC7B24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0" y="1079060"/>
            <a:ext cx="8515608" cy="4787672"/>
          </a:xfrm>
        </p:spPr>
        <p:txBody>
          <a:bodyPr>
            <a:normAutofit/>
          </a:bodyPr>
          <a:lstStyle/>
          <a:p>
            <a:r>
              <a:rPr lang="en-US" sz="2400" dirty="0" err="1"/>
              <a:t>Bakteriemija</a:t>
            </a:r>
            <a:r>
              <a:rPr lang="en-US" sz="2400" dirty="0"/>
              <a:t> </a:t>
            </a:r>
            <a:r>
              <a:rPr lang="en-US" sz="2400" dirty="0" err="1"/>
              <a:t>domačega</a:t>
            </a:r>
            <a:r>
              <a:rPr lang="en-US" sz="2400" dirty="0"/>
              <a:t> </a:t>
            </a:r>
            <a:r>
              <a:rPr lang="en-US" sz="2400" dirty="0" err="1"/>
              <a:t>okolja</a:t>
            </a:r>
            <a:endParaRPr lang="en-US" sz="2400" dirty="0"/>
          </a:p>
          <a:p>
            <a:r>
              <a:rPr lang="en-US" sz="2400" dirty="0" err="1"/>
              <a:t>Okvare</a:t>
            </a:r>
            <a:r>
              <a:rPr lang="en-US" sz="2400" dirty="0"/>
              <a:t> </a:t>
            </a:r>
            <a:r>
              <a:rPr lang="en-US" sz="2400" dirty="0" err="1"/>
              <a:t>nativne</a:t>
            </a:r>
            <a:r>
              <a:rPr lang="en-US" sz="2400" dirty="0"/>
              <a:t> </a:t>
            </a:r>
            <a:r>
              <a:rPr lang="en-US" sz="2400" dirty="0" err="1"/>
              <a:t>zaklopke</a:t>
            </a:r>
            <a:endParaRPr lang="en-US" sz="2400" dirty="0"/>
          </a:p>
          <a:p>
            <a:r>
              <a:rPr lang="en-US" sz="2400" dirty="0" err="1"/>
              <a:t>Zloraba</a:t>
            </a:r>
            <a:r>
              <a:rPr lang="en-US" sz="2400" dirty="0"/>
              <a:t> </a:t>
            </a:r>
            <a:r>
              <a:rPr lang="en-US" sz="2400" dirty="0" err="1"/>
              <a:t>prepovednih</a:t>
            </a:r>
            <a:r>
              <a:rPr lang="en-US" sz="2400" dirty="0"/>
              <a:t> </a:t>
            </a:r>
            <a:r>
              <a:rPr lang="en-US" sz="2400" dirty="0" err="1"/>
              <a:t>drog</a:t>
            </a:r>
            <a:r>
              <a:rPr lang="en-US" sz="2400" dirty="0"/>
              <a:t> (</a:t>
            </a:r>
            <a:r>
              <a:rPr lang="en-US" sz="2400" dirty="0" err="1"/>
              <a:t>narkomani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Prisotnost</a:t>
            </a:r>
            <a:r>
              <a:rPr lang="en-US" sz="2400" dirty="0"/>
              <a:t> </a:t>
            </a:r>
            <a:r>
              <a:rPr lang="en-US" sz="2400" dirty="0" err="1"/>
              <a:t>umetnega</a:t>
            </a:r>
            <a:r>
              <a:rPr lang="en-US" sz="2400" dirty="0"/>
              <a:t> </a:t>
            </a:r>
            <a:r>
              <a:rPr lang="en-US" sz="2400" dirty="0" err="1"/>
              <a:t>materila</a:t>
            </a:r>
            <a:r>
              <a:rPr lang="en-US" sz="2400" dirty="0"/>
              <a:t> (</a:t>
            </a:r>
            <a:r>
              <a:rPr lang="en-US" sz="2400" dirty="0" err="1"/>
              <a:t>umetne</a:t>
            </a:r>
            <a:r>
              <a:rPr lang="en-US" sz="2400" dirty="0"/>
              <a:t> </a:t>
            </a:r>
            <a:r>
              <a:rPr lang="en-US" sz="2400" dirty="0" err="1"/>
              <a:t>zaklopke</a:t>
            </a:r>
            <a:r>
              <a:rPr lang="en-US" sz="2400" dirty="0"/>
              <a:t>, PM/ICD)</a:t>
            </a:r>
          </a:p>
          <a:p>
            <a:r>
              <a:rPr lang="en-US" sz="2400" dirty="0" err="1"/>
              <a:t>Perzistentna</a:t>
            </a:r>
            <a:r>
              <a:rPr lang="en-US" sz="2400" dirty="0"/>
              <a:t> </a:t>
            </a:r>
            <a:r>
              <a:rPr lang="en-US" sz="2400" dirty="0" err="1"/>
              <a:t>bakteriemija</a:t>
            </a:r>
            <a:r>
              <a:rPr lang="en-US" sz="2400" dirty="0"/>
              <a:t> 72 </a:t>
            </a:r>
            <a:r>
              <a:rPr lang="en-US" sz="2400" dirty="0" err="1"/>
              <a:t>ur</a:t>
            </a:r>
            <a:r>
              <a:rPr lang="en-US" sz="2400" dirty="0"/>
              <a:t> po </a:t>
            </a:r>
            <a:r>
              <a:rPr lang="en-US" sz="2400" dirty="0" err="1"/>
              <a:t>pričetku</a:t>
            </a:r>
            <a:r>
              <a:rPr lang="en-US" sz="2400" dirty="0"/>
              <a:t> </a:t>
            </a:r>
            <a:r>
              <a:rPr lang="en-US" sz="2400" dirty="0" err="1"/>
              <a:t>ustreznega</a:t>
            </a:r>
            <a:r>
              <a:rPr lang="en-US" sz="2400" dirty="0"/>
              <a:t> </a:t>
            </a:r>
            <a:r>
              <a:rPr lang="en-US" sz="2400" dirty="0" err="1"/>
              <a:t>zdravljenja</a:t>
            </a:r>
            <a:r>
              <a:rPr lang="sl-SI" sz="24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205BFDA-88F6-4C63-8238-E78C6205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56992"/>
            <a:ext cx="4742958" cy="285063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4A30B153-FA30-43EE-AB03-9032C594CF89}"/>
              </a:ext>
            </a:extLst>
          </p:cNvPr>
          <p:cNvSpPr txBox="1"/>
          <p:nvPr/>
        </p:nvSpPr>
        <p:spPr>
          <a:xfrm>
            <a:off x="2627784" y="6207631"/>
            <a:ext cx="6738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Dejavniki tveganja za SA IE v sklopu </a:t>
            </a:r>
            <a:r>
              <a:rPr lang="sl-SI" dirty="0" err="1"/>
              <a:t>bakteriemije</a:t>
            </a:r>
            <a:r>
              <a:rPr lang="sl-SI" dirty="0"/>
              <a:t> </a:t>
            </a:r>
          </a:p>
          <a:p>
            <a:r>
              <a:rPr lang="sl-SI" sz="900" dirty="0"/>
              <a:t>(</a:t>
            </a:r>
            <a:r>
              <a:rPr lang="sl-SI" sz="900" i="1" dirty="0"/>
              <a:t>CID 2009;</a:t>
            </a:r>
            <a:r>
              <a:rPr lang="sl-SI" sz="900" dirty="0"/>
              <a:t>48 (15):S246- S253)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xmlns="" id="{50836134-49D1-4A8B-81BF-28E316DD1D36}"/>
              </a:ext>
            </a:extLst>
          </p:cNvPr>
          <p:cNvCxnSpPr/>
          <p:nvPr/>
        </p:nvCxnSpPr>
        <p:spPr>
          <a:xfrm>
            <a:off x="5220072" y="5445224"/>
            <a:ext cx="2366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2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DCB119-3AE4-4A4D-A5C4-BB62F384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TTE/TEE?</a:t>
            </a:r>
            <a:endParaRPr lang="sl-SI" sz="32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E82982E-53A9-46E9-A226-262FA514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528"/>
            <a:ext cx="8229600" cy="4525963"/>
          </a:xfrm>
        </p:spPr>
        <p:txBody>
          <a:bodyPr>
            <a:noAutofit/>
          </a:bodyPr>
          <a:lstStyle/>
          <a:p>
            <a:r>
              <a:rPr lang="sl-SI" sz="2400" dirty="0"/>
              <a:t>Pri bolnikih s SA IE so običajno klasični </a:t>
            </a:r>
            <a:r>
              <a:rPr lang="en-US" sz="2400" dirty="0"/>
              <a:t> “</a:t>
            </a:r>
            <a:r>
              <a:rPr lang="en-US" sz="2400" dirty="0" err="1"/>
              <a:t>Oslerjevi</a:t>
            </a:r>
            <a:r>
              <a:rPr lang="en-US" sz="2400" dirty="0"/>
              <a:t>” </a:t>
            </a:r>
            <a:r>
              <a:rPr lang="en-US" sz="2400" dirty="0" err="1"/>
              <a:t>klinični</a:t>
            </a:r>
            <a:r>
              <a:rPr lang="en-US" sz="2400" dirty="0"/>
              <a:t> </a:t>
            </a:r>
            <a:r>
              <a:rPr lang="en-US" sz="2400" dirty="0" err="1"/>
              <a:t>znaki</a:t>
            </a:r>
            <a:r>
              <a:rPr lang="en-US" sz="2400" dirty="0"/>
              <a:t>, </a:t>
            </a:r>
            <a:r>
              <a:rPr lang="en-US" sz="2400" dirty="0" err="1"/>
              <a:t>znač</a:t>
            </a:r>
            <a:r>
              <a:rPr lang="sl-SI" sz="2400" dirty="0"/>
              <a:t>i</a:t>
            </a:r>
            <a:r>
              <a:rPr lang="en-US" sz="2400" dirty="0" err="1"/>
              <a:t>lni</a:t>
            </a:r>
            <a:r>
              <a:rPr lang="en-US" sz="2400" dirty="0"/>
              <a:t> za </a:t>
            </a:r>
            <a:r>
              <a:rPr lang="en-US" sz="2400" dirty="0" err="1"/>
              <a:t>subakutni</a:t>
            </a:r>
            <a:r>
              <a:rPr lang="en-US" sz="2400" dirty="0"/>
              <a:t> endo</a:t>
            </a:r>
            <a:r>
              <a:rPr lang="sl-SI" sz="2400" dirty="0"/>
              <a:t>k</a:t>
            </a:r>
            <a:r>
              <a:rPr lang="en-US" sz="2400" dirty="0" err="1"/>
              <a:t>arditis</a:t>
            </a:r>
            <a:r>
              <a:rPr lang="en-US" sz="2400" dirty="0"/>
              <a:t> (</a:t>
            </a:r>
            <a:r>
              <a:rPr lang="en-US" sz="2400" dirty="0" err="1"/>
              <a:t>splenomegalija</a:t>
            </a:r>
            <a:r>
              <a:rPr lang="en-US" sz="2400" dirty="0"/>
              <a:t>, novo </a:t>
            </a:r>
            <a:r>
              <a:rPr lang="en-US" sz="2400" dirty="0" err="1"/>
              <a:t>nastal</a:t>
            </a:r>
            <a:r>
              <a:rPr lang="en-US" sz="2400" dirty="0"/>
              <a:t>/</a:t>
            </a:r>
            <a:r>
              <a:rPr lang="en-US" sz="2400" dirty="0" err="1"/>
              <a:t>spremenjen</a:t>
            </a:r>
            <a:r>
              <a:rPr lang="en-US" sz="2400" dirty="0"/>
              <a:t> </a:t>
            </a:r>
            <a:r>
              <a:rPr lang="en-US" sz="2400" dirty="0" err="1"/>
              <a:t>šum</a:t>
            </a:r>
            <a:r>
              <a:rPr lang="en-US" sz="2400" dirty="0"/>
              <a:t>,</a:t>
            </a:r>
            <a:r>
              <a:rPr lang="sl-SI" sz="2400" dirty="0"/>
              <a:t> </a:t>
            </a:r>
            <a:r>
              <a:rPr lang="en-US" sz="2400" dirty="0" err="1"/>
              <a:t>periferne</a:t>
            </a:r>
            <a:r>
              <a:rPr lang="en-US" sz="2400" dirty="0"/>
              <a:t> </a:t>
            </a:r>
            <a:r>
              <a:rPr lang="en-US" sz="2400" dirty="0" err="1"/>
              <a:t>embolije</a:t>
            </a:r>
            <a:r>
              <a:rPr lang="en-US" sz="2400" dirty="0"/>
              <a:t>)</a:t>
            </a:r>
            <a:r>
              <a:rPr lang="sl-SI" sz="2400" dirty="0"/>
              <a:t> </a:t>
            </a:r>
            <a:r>
              <a:rPr lang="sl-SI" sz="2400" dirty="0" err="1"/>
              <a:t>ods</a:t>
            </a:r>
            <a:r>
              <a:rPr lang="en-US" sz="2400" dirty="0"/>
              <a:t>o</a:t>
            </a:r>
            <a:r>
              <a:rPr lang="sl-SI" sz="2400" dirty="0" err="1"/>
              <a:t>tni</a:t>
            </a:r>
            <a:r>
              <a:rPr lang="sl-SI" sz="2400" dirty="0"/>
              <a:t>- na podlagi klinične slike težko ovržemo IE v sklopu SAB</a:t>
            </a:r>
            <a:r>
              <a:rPr lang="en-US" sz="2400" dirty="0"/>
              <a:t>.</a:t>
            </a:r>
            <a:endParaRPr lang="sl-SI" sz="2400" dirty="0"/>
          </a:p>
          <a:p>
            <a:endParaRPr lang="en-US" sz="2400" dirty="0"/>
          </a:p>
          <a:p>
            <a:r>
              <a:rPr lang="en-US" sz="2400" dirty="0" err="1"/>
              <a:t>Klinično</a:t>
            </a:r>
            <a:r>
              <a:rPr lang="en-US" sz="2400" dirty="0"/>
              <a:t> </a:t>
            </a:r>
            <a:r>
              <a:rPr lang="en-US" sz="2400" dirty="0" err="1"/>
              <a:t>nedvomno</a:t>
            </a:r>
            <a:r>
              <a:rPr lang="en-US" sz="2400" dirty="0"/>
              <a:t> </a:t>
            </a:r>
            <a:r>
              <a:rPr lang="en-US" sz="2400" dirty="0" err="1"/>
              <a:t>prepozamo</a:t>
            </a:r>
            <a:r>
              <a:rPr lang="en-US" sz="2400" dirty="0"/>
              <a:t> IE </a:t>
            </a:r>
            <a:r>
              <a:rPr lang="en-US" sz="2400" dirty="0" err="1"/>
              <a:t>redko</a:t>
            </a:r>
            <a:r>
              <a:rPr lang="en-US" sz="2400" dirty="0"/>
              <a:t>, </a:t>
            </a:r>
            <a:r>
              <a:rPr lang="en-US" sz="2400" dirty="0" err="1"/>
              <a:t>zato</a:t>
            </a:r>
            <a:r>
              <a:rPr lang="en-US" sz="2400" dirty="0"/>
              <a:t> </a:t>
            </a:r>
            <a:r>
              <a:rPr lang="en-US" sz="2400" dirty="0" err="1"/>
              <a:t>potre</a:t>
            </a:r>
            <a:r>
              <a:rPr lang="sl-SI" sz="2400" dirty="0"/>
              <a:t>b</a:t>
            </a:r>
            <a:r>
              <a:rPr lang="en-US" sz="2400" dirty="0" err="1"/>
              <a:t>ujemo</a:t>
            </a:r>
            <a:r>
              <a:rPr lang="en-US" sz="2400" dirty="0"/>
              <a:t> UZ, </a:t>
            </a:r>
            <a:r>
              <a:rPr lang="en-US" sz="2400" dirty="0" err="1"/>
              <a:t>vendar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zadostuje</a:t>
            </a:r>
            <a:r>
              <a:rPr lang="en-US" sz="2400" dirty="0"/>
              <a:t> TTE?</a:t>
            </a:r>
          </a:p>
          <a:p>
            <a:pPr lvl="1"/>
            <a:r>
              <a:rPr lang="sl-SI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cenejši</a:t>
            </a:r>
            <a:r>
              <a:rPr lang="en-US" sz="2400" dirty="0"/>
              <a:t>, </a:t>
            </a:r>
            <a:r>
              <a:rPr lang="en-US" sz="2400" dirty="0" err="1"/>
              <a:t>manj</a:t>
            </a:r>
            <a:r>
              <a:rPr lang="en-US" sz="2400" dirty="0"/>
              <a:t> </a:t>
            </a:r>
            <a:r>
              <a:rPr lang="en-US" sz="2400" dirty="0" err="1"/>
              <a:t>zapletov</a:t>
            </a:r>
            <a:r>
              <a:rPr lang="sl-SI" sz="2400" dirty="0"/>
              <a:t>, o</a:t>
            </a:r>
            <a:r>
              <a:rPr lang="en-US" sz="2400" dirty="0" err="1"/>
              <a:t>bčutljivost</a:t>
            </a:r>
            <a:r>
              <a:rPr lang="en-US" sz="2400" dirty="0"/>
              <a:t> med 30-63%.</a:t>
            </a:r>
          </a:p>
          <a:p>
            <a:pPr lvl="1"/>
            <a:r>
              <a:rPr lang="en-US" sz="2400" dirty="0"/>
              <a:t>TEE - </a:t>
            </a:r>
            <a:r>
              <a:rPr lang="en-US" sz="2400" dirty="0" err="1"/>
              <a:t>zahtevnejši</a:t>
            </a:r>
            <a:r>
              <a:rPr lang="en-US" sz="2400" dirty="0"/>
              <a:t>, </a:t>
            </a:r>
            <a:r>
              <a:rPr lang="en-US" sz="2400" dirty="0" err="1"/>
              <a:t>dražji</a:t>
            </a:r>
            <a:r>
              <a:rPr lang="en-US" sz="2400" dirty="0"/>
              <a:t>, </a:t>
            </a:r>
            <a:r>
              <a:rPr lang="en-US" sz="2400" dirty="0" err="1"/>
              <a:t>možni</a:t>
            </a:r>
            <a:r>
              <a:rPr lang="en-US" sz="2400" dirty="0"/>
              <a:t> </a:t>
            </a:r>
            <a:r>
              <a:rPr lang="en-US" sz="2400" dirty="0" err="1"/>
              <a:t>zapleti</a:t>
            </a:r>
            <a:r>
              <a:rPr lang="sl-SI" sz="2400" dirty="0"/>
              <a:t>, v</a:t>
            </a:r>
            <a:r>
              <a:rPr lang="en-US" sz="2400" dirty="0" err="1"/>
              <a:t>ečja</a:t>
            </a:r>
            <a:r>
              <a:rPr lang="en-US" sz="2400" dirty="0"/>
              <a:t> </a:t>
            </a:r>
            <a:r>
              <a:rPr lang="en-US" sz="2400" dirty="0" err="1"/>
              <a:t>občutljivost</a:t>
            </a:r>
            <a:r>
              <a:rPr lang="en-US" sz="2400" dirty="0"/>
              <a:t> (</a:t>
            </a:r>
            <a:r>
              <a:rPr lang="en-US" sz="2400" dirty="0" err="1"/>
              <a:t>zlasti</a:t>
            </a:r>
            <a:r>
              <a:rPr lang="en-US" sz="2400" dirty="0"/>
              <a:t> za </a:t>
            </a:r>
            <a:r>
              <a:rPr lang="en-US" sz="2400" dirty="0" err="1"/>
              <a:t>perivalvularne</a:t>
            </a:r>
            <a:r>
              <a:rPr lang="en-US" sz="2400" dirty="0"/>
              <a:t> </a:t>
            </a:r>
            <a:r>
              <a:rPr lang="en-US" sz="2400" dirty="0" err="1"/>
              <a:t>zaplete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umetnih</a:t>
            </a:r>
            <a:r>
              <a:rPr lang="en-US" sz="2400" dirty="0"/>
              <a:t> </a:t>
            </a:r>
            <a:r>
              <a:rPr lang="en-US" sz="2400" dirty="0" err="1"/>
              <a:t>zaklopkah</a:t>
            </a:r>
            <a:r>
              <a:rPr lang="en-US" sz="2400" dirty="0"/>
              <a:t>).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err="1"/>
              <a:t>Ustrezno</a:t>
            </a:r>
            <a:r>
              <a:rPr lang="en-US" sz="2400" dirty="0"/>
              <a:t> </a:t>
            </a:r>
            <a:r>
              <a:rPr lang="en-US" sz="2400" dirty="0" err="1"/>
              <a:t>čas</a:t>
            </a:r>
            <a:r>
              <a:rPr lang="sl-SI" sz="2400" dirty="0"/>
              <a:t>ov</a:t>
            </a:r>
            <a:r>
              <a:rPr lang="en-US" sz="2400" dirty="0"/>
              <a:t>no </a:t>
            </a:r>
            <a:r>
              <a:rPr lang="en-US" sz="2400" dirty="0" err="1"/>
              <a:t>okno</a:t>
            </a:r>
            <a:r>
              <a:rPr lang="en-US" sz="2400" dirty="0"/>
              <a:t> za </a:t>
            </a:r>
            <a:r>
              <a:rPr lang="en-US" sz="2400" dirty="0" err="1"/>
              <a:t>izvedbo</a:t>
            </a:r>
            <a:r>
              <a:rPr lang="en-US" sz="2400" dirty="0"/>
              <a:t> UZ </a:t>
            </a:r>
            <a:r>
              <a:rPr lang="en-US" sz="2400" dirty="0" err="1"/>
              <a:t>preiskave</a:t>
            </a:r>
            <a:r>
              <a:rPr lang="en-US" sz="2400" dirty="0"/>
              <a:t> </a:t>
            </a:r>
            <a:r>
              <a:rPr lang="en-US" sz="2400" dirty="0" err="1"/>
              <a:t>srca</a:t>
            </a:r>
            <a:r>
              <a:rPr lang="en-US" sz="2400" dirty="0"/>
              <a:t> (ne </a:t>
            </a:r>
            <a:r>
              <a:rPr lang="en-US" sz="2400" dirty="0" err="1"/>
              <a:t>prehitro</a:t>
            </a:r>
            <a:r>
              <a:rPr lang="sl-SI" sz="2400" dirty="0"/>
              <a:t> </a:t>
            </a:r>
            <a:r>
              <a:rPr lang="en-US" sz="2400" dirty="0"/>
              <a:t>- 5. dan </a:t>
            </a:r>
            <a:r>
              <a:rPr lang="en-US" sz="2400" dirty="0" err="1"/>
              <a:t>bakteriemije</a:t>
            </a:r>
            <a:r>
              <a:rPr lang="en-US" sz="2400" dirty="0"/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03FFD88-26D1-4759-94A6-502B717E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78048"/>
            <a:ext cx="1806253" cy="12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DA9700-EF78-44EF-8305-DCA6A65F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prepoznamo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bolnike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nizkim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tveganjem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IE in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opravimo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zgolj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TTE?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18463196-0DDB-4F81-BFDD-B61DE3C0B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3927255" cy="489168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82656C8-443A-4E6B-A672-22B934D911D0}"/>
              </a:ext>
            </a:extLst>
          </p:cNvPr>
          <p:cNvSpPr txBox="1"/>
          <p:nvPr/>
        </p:nvSpPr>
        <p:spPr>
          <a:xfrm>
            <a:off x="4809728" y="172617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Vsi</a:t>
            </a:r>
            <a:r>
              <a:rPr lang="en-US" dirty="0"/>
              <a:t> </a:t>
            </a:r>
            <a:r>
              <a:rPr lang="en-US" dirty="0" err="1"/>
              <a:t>bolniki</a:t>
            </a:r>
            <a:r>
              <a:rPr lang="en-US" dirty="0"/>
              <a:t> z SAB </a:t>
            </a:r>
            <a:r>
              <a:rPr lang="en-US" dirty="0" err="1"/>
              <a:t>potrebujejo</a:t>
            </a:r>
            <a:r>
              <a:rPr lang="en-US" dirty="0"/>
              <a:t> UZ </a:t>
            </a:r>
            <a:r>
              <a:rPr lang="en-US" dirty="0" err="1"/>
              <a:t>srca</a:t>
            </a:r>
            <a:r>
              <a:rPr lang="en-US" dirty="0"/>
              <a:t>, </a:t>
            </a:r>
            <a:r>
              <a:rPr lang="en-US" dirty="0" err="1"/>
              <a:t>večinoma</a:t>
            </a:r>
            <a:r>
              <a:rPr lang="en-US" dirty="0"/>
              <a:t> je </a:t>
            </a:r>
            <a:r>
              <a:rPr lang="en-US" dirty="0" err="1"/>
              <a:t>potreben</a:t>
            </a:r>
            <a:r>
              <a:rPr lang="en-US" dirty="0"/>
              <a:t> TEE, TTE je </a:t>
            </a:r>
            <a:r>
              <a:rPr lang="en-US" dirty="0" err="1"/>
              <a:t>možen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izbrani</a:t>
            </a:r>
            <a:r>
              <a:rPr lang="en-US" dirty="0"/>
              <a:t> </a:t>
            </a:r>
            <a:r>
              <a:rPr lang="en-US" dirty="0" err="1"/>
              <a:t>skupini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z </a:t>
            </a:r>
            <a:r>
              <a:rPr lang="en-US" dirty="0" err="1"/>
              <a:t>majhnim</a:t>
            </a:r>
            <a:r>
              <a:rPr lang="en-US" dirty="0"/>
              <a:t> </a:t>
            </a:r>
            <a:r>
              <a:rPr lang="en-US" dirty="0" err="1"/>
              <a:t>tveganjem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4FFEAE88-B773-46B5-BD6D-2FAEB2526062}"/>
              </a:ext>
            </a:extLst>
          </p:cNvPr>
          <p:cNvSpPr txBox="1"/>
          <p:nvPr/>
        </p:nvSpPr>
        <p:spPr>
          <a:xfrm>
            <a:off x="4788024" y="3789040"/>
            <a:ext cx="3898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Prav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zadostuje</a:t>
            </a:r>
            <a:r>
              <a:rPr lang="en-US" dirty="0"/>
              <a:t> TTE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nekaterih</a:t>
            </a:r>
            <a:r>
              <a:rPr lang="en-US" dirty="0"/>
              <a:t> </a:t>
            </a:r>
            <a:r>
              <a:rPr lang="en-US" dirty="0" err="1"/>
              <a:t>bolnikih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nimajo</a:t>
            </a:r>
            <a:r>
              <a:rPr lang="en-US" dirty="0"/>
              <a:t> </a:t>
            </a:r>
            <a:r>
              <a:rPr lang="en-US" dirty="0" err="1"/>
              <a:t>kontinuirane</a:t>
            </a:r>
            <a:r>
              <a:rPr lang="en-US" dirty="0"/>
              <a:t> </a:t>
            </a:r>
            <a:r>
              <a:rPr lang="en-US" dirty="0" err="1"/>
              <a:t>bakteriemije</a:t>
            </a:r>
            <a:r>
              <a:rPr lang="en-US" dirty="0"/>
              <a:t> (</a:t>
            </a:r>
            <a:r>
              <a:rPr lang="en-US" dirty="0" err="1"/>
              <a:t>manj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72 </a:t>
            </a:r>
            <a:r>
              <a:rPr lang="en-US" dirty="0" err="1"/>
              <a:t>ur</a:t>
            </a:r>
            <a:r>
              <a:rPr lang="en-US" dirty="0"/>
              <a:t>)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zdravili</a:t>
            </a:r>
            <a:r>
              <a:rPr lang="en-US" dirty="0"/>
              <a:t> </a:t>
            </a:r>
            <a:r>
              <a:rPr lang="en-US" dirty="0" err="1"/>
              <a:t>dalj</a:t>
            </a:r>
            <a:r>
              <a:rPr lang="en-US" dirty="0"/>
              <a:t> </a:t>
            </a:r>
            <a:r>
              <a:rPr lang="en-US" dirty="0" err="1"/>
              <a:t>časa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drugega</a:t>
            </a:r>
            <a:r>
              <a:rPr lang="en-US" dirty="0"/>
              <a:t> </a:t>
            </a:r>
            <a:r>
              <a:rPr lang="en-US" dirty="0" err="1"/>
              <a:t>metastatskega</a:t>
            </a:r>
            <a:r>
              <a:rPr lang="en-US" dirty="0"/>
              <a:t> </a:t>
            </a:r>
            <a:r>
              <a:rPr lang="en-US" dirty="0" err="1"/>
              <a:t>fokusa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 </a:t>
            </a:r>
            <a:r>
              <a:rPr lang="en-US" dirty="0" err="1"/>
              <a:t>osteomielitis</a:t>
            </a:r>
            <a:r>
              <a:rPr lang="en-US" dirty="0"/>
              <a:t>).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268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ACDC43-5900-4C0A-B4DA-DD0B92E5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Bolniki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področju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sklepov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bolniki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sklepnimi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protezami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E6C69A24-EA5E-4A80-B5CC-76D3A6B1C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9208" y="1484784"/>
            <a:ext cx="1676400" cy="16764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0A0D684A-B1DA-4BE5-9D54-2BAE6C442E94}"/>
              </a:ext>
            </a:extLst>
          </p:cNvPr>
          <p:cNvSpPr txBox="1"/>
          <p:nvPr/>
        </p:nvSpPr>
        <p:spPr>
          <a:xfrm>
            <a:off x="539552" y="1844824"/>
            <a:ext cx="591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 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spondilodiscitis</a:t>
            </a:r>
            <a:r>
              <a:rPr lang="en-US" dirty="0"/>
              <a:t> je </a:t>
            </a:r>
            <a:r>
              <a:rPr lang="en-US" dirty="0" err="1"/>
              <a:t>slikovna</a:t>
            </a:r>
            <a:r>
              <a:rPr lang="en-US" dirty="0"/>
              <a:t> </a:t>
            </a:r>
            <a:r>
              <a:rPr lang="en-US" dirty="0" err="1"/>
              <a:t>preiskava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MR. V </a:t>
            </a:r>
            <a:r>
              <a:rPr lang="en-US" dirty="0" err="1"/>
              <a:t>zadnjem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sl-SI" dirty="0"/>
              <a:t>je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uporabna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sl-SI" b="1" dirty="0"/>
              <a:t>18F-FDG PET/CT preiskava.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odraslih</a:t>
            </a:r>
            <a:r>
              <a:rPr lang="en-US" dirty="0"/>
              <a:t> je </a:t>
            </a:r>
            <a:r>
              <a:rPr lang="en-US" dirty="0" err="1"/>
              <a:t>pogostejša</a:t>
            </a:r>
            <a:r>
              <a:rPr lang="en-US" dirty="0"/>
              <a:t> </a:t>
            </a:r>
            <a:r>
              <a:rPr lang="en-US" dirty="0" err="1"/>
              <a:t>lokalizacija</a:t>
            </a:r>
            <a:r>
              <a:rPr lang="en-US" dirty="0"/>
              <a:t> </a:t>
            </a:r>
            <a:r>
              <a:rPr lang="en-US" dirty="0" err="1"/>
              <a:t>žariš</a:t>
            </a:r>
            <a:r>
              <a:rPr lang="sl-SI" dirty="0"/>
              <a:t>č</a:t>
            </a:r>
            <a:r>
              <a:rPr lang="en-US" dirty="0"/>
              <a:t>a v </a:t>
            </a:r>
            <a:r>
              <a:rPr lang="en-US" dirty="0" err="1"/>
              <a:t>kosteh</a:t>
            </a:r>
            <a:r>
              <a:rPr lang="en-US" dirty="0"/>
              <a:t> </a:t>
            </a:r>
            <a:r>
              <a:rPr lang="en-US" dirty="0" err="1"/>
              <a:t>hrbtenica</a:t>
            </a:r>
            <a:r>
              <a:rPr lang="en-US" dirty="0"/>
              <a:t>, </a:t>
            </a:r>
            <a:r>
              <a:rPr lang="en-US" dirty="0" err="1"/>
              <a:t>redkeje</a:t>
            </a:r>
            <a:r>
              <a:rPr lang="en-US" dirty="0"/>
              <a:t> se </a:t>
            </a:r>
            <a:r>
              <a:rPr lang="en-US" dirty="0" err="1"/>
              <a:t>zaplet</a:t>
            </a:r>
            <a:r>
              <a:rPr lang="en-US" dirty="0"/>
              <a:t> po</a:t>
            </a:r>
            <a:r>
              <a:rPr lang="sl-SI" dirty="0"/>
              <a:t>j</a:t>
            </a:r>
            <a:r>
              <a:rPr lang="en-US" dirty="0" err="1"/>
              <a:t>avi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dolgih</a:t>
            </a:r>
            <a:r>
              <a:rPr lang="en-US" dirty="0"/>
              <a:t> </a:t>
            </a:r>
            <a:r>
              <a:rPr lang="en-US" dirty="0" err="1"/>
              <a:t>kosteh</a:t>
            </a:r>
            <a:r>
              <a:rPr lang="en-US" dirty="0"/>
              <a:t> (</a:t>
            </a:r>
            <a:r>
              <a:rPr lang="en-US" dirty="0" err="1"/>
              <a:t>osteomielitis</a:t>
            </a:r>
            <a:r>
              <a:rPr lang="en-US" dirty="0"/>
              <a:t>), za </a:t>
            </a:r>
            <a:r>
              <a:rPr lang="en-US" dirty="0" err="1"/>
              <a:t>razliko</a:t>
            </a:r>
            <a:r>
              <a:rPr lang="en-US" dirty="0"/>
              <a:t> od </a:t>
            </a:r>
            <a:r>
              <a:rPr lang="en-US" dirty="0" err="1"/>
              <a:t>otrok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Kar </a:t>
            </a:r>
            <a:r>
              <a:rPr lang="en-US" b="1" dirty="0"/>
              <a:t>30-40% </a:t>
            </a:r>
            <a:r>
              <a:rPr lang="en-US" b="1" dirty="0" err="1"/>
              <a:t>bolnikov</a:t>
            </a:r>
            <a:r>
              <a:rPr lang="en-US" dirty="0"/>
              <a:t> z </a:t>
            </a:r>
            <a:r>
              <a:rPr lang="en-US" dirty="0" err="1"/>
              <a:t>ortopedskimi</a:t>
            </a:r>
            <a:r>
              <a:rPr lang="en-US" dirty="0"/>
              <a:t> </a:t>
            </a:r>
            <a:r>
              <a:rPr lang="en-US" dirty="0" err="1"/>
              <a:t>vsadki</a:t>
            </a:r>
            <a:r>
              <a:rPr lang="sl-SI" dirty="0"/>
              <a:t> (</a:t>
            </a:r>
            <a:r>
              <a:rPr lang="sl-SI" dirty="0" err="1"/>
              <a:t>endoprotezami</a:t>
            </a:r>
            <a:r>
              <a:rPr lang="sl-SI" dirty="0"/>
              <a:t>)</a:t>
            </a:r>
            <a:r>
              <a:rPr lang="en-US" dirty="0"/>
              <a:t> </a:t>
            </a:r>
            <a:r>
              <a:rPr lang="en-US" dirty="0" err="1"/>
              <a:t>utrpi</a:t>
            </a:r>
            <a:r>
              <a:rPr lang="en-US" dirty="0"/>
              <a:t> v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pridobljene</a:t>
            </a:r>
            <a:r>
              <a:rPr lang="en-US" dirty="0"/>
              <a:t> SAB </a:t>
            </a:r>
            <a:r>
              <a:rPr lang="en-US" dirty="0" err="1"/>
              <a:t>zaplet</a:t>
            </a:r>
            <a:r>
              <a:rPr lang="en-US" dirty="0"/>
              <a:t> - </a:t>
            </a:r>
            <a:r>
              <a:rPr lang="en-US" dirty="0" err="1"/>
              <a:t>okužbo</a:t>
            </a:r>
            <a:r>
              <a:rPr lang="en-US" dirty="0"/>
              <a:t> TEP. </a:t>
            </a:r>
            <a:r>
              <a:rPr lang="en-US" dirty="0" err="1"/>
              <a:t>Tveganje</a:t>
            </a:r>
            <a:r>
              <a:rPr lang="en-US" dirty="0"/>
              <a:t> za </a:t>
            </a:r>
            <a:r>
              <a:rPr lang="en-US" dirty="0" err="1"/>
              <a:t>okužbo</a:t>
            </a:r>
            <a:r>
              <a:rPr lang="en-US" dirty="0"/>
              <a:t> </a:t>
            </a:r>
            <a:r>
              <a:rPr lang="en-US" dirty="0" err="1"/>
              <a:t>sklepne</a:t>
            </a:r>
            <a:r>
              <a:rPr lang="en-US" dirty="0"/>
              <a:t> </a:t>
            </a:r>
            <a:r>
              <a:rPr lang="en-US" dirty="0" err="1"/>
              <a:t>proteze</a:t>
            </a:r>
            <a:r>
              <a:rPr lang="en-US" dirty="0"/>
              <a:t> je </a:t>
            </a:r>
            <a:r>
              <a:rPr lang="en-US" dirty="0" err="1"/>
              <a:t>pomembno</a:t>
            </a:r>
            <a:r>
              <a:rPr lang="en-US" dirty="0"/>
              <a:t> </a:t>
            </a:r>
            <a:r>
              <a:rPr lang="en-US" dirty="0" err="1"/>
              <a:t>nižje</a:t>
            </a:r>
            <a:r>
              <a:rPr lang="en-US" dirty="0"/>
              <a:t> v </a:t>
            </a:r>
            <a:r>
              <a:rPr lang="en-US" dirty="0" err="1"/>
              <a:t>primeru</a:t>
            </a:r>
            <a:r>
              <a:rPr lang="en-US" dirty="0"/>
              <a:t> </a:t>
            </a:r>
            <a:r>
              <a:rPr lang="en-US" dirty="0" err="1"/>
              <a:t>bolnišnične</a:t>
            </a:r>
            <a:r>
              <a:rPr lang="en-US" dirty="0"/>
              <a:t> SAB.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4C00E1B-D324-455F-A9AA-BE5555D7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00" y="4005064"/>
            <a:ext cx="182505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66337-30E1-4C9A-B199-254873C1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36" y="230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Bolniki</a:t>
            </a:r>
            <a:r>
              <a:rPr lang="en-US" sz="3200" b="1" dirty="0"/>
              <a:t> z </a:t>
            </a:r>
            <a:r>
              <a:rPr lang="en-US" sz="3200" b="1" dirty="0" err="1"/>
              <a:t>ortopedski</a:t>
            </a:r>
            <a:r>
              <a:rPr lang="sl-SI" sz="3200" b="1" dirty="0"/>
              <a:t>mi</a:t>
            </a:r>
            <a:r>
              <a:rPr lang="en-US" sz="3200" b="1" dirty="0"/>
              <a:t> </a:t>
            </a:r>
            <a:r>
              <a:rPr lang="en-US" sz="3200" b="1" dirty="0" err="1"/>
              <a:t>vsadki</a:t>
            </a:r>
            <a:r>
              <a:rPr lang="en-US" sz="3200" b="1" dirty="0"/>
              <a:t> in SAB</a:t>
            </a:r>
            <a:endParaRPr lang="sl-SI" sz="32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ADAE46D-3F8F-4F26-8FBF-30E109AA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96" y="1166434"/>
            <a:ext cx="8435280" cy="5287318"/>
          </a:xfrm>
        </p:spPr>
        <p:txBody>
          <a:bodyPr>
            <a:noAutofit/>
          </a:bodyPr>
          <a:lstStyle/>
          <a:p>
            <a:r>
              <a:rPr lang="en-US" sz="1600" dirty="0"/>
              <a:t>Glede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velik</a:t>
            </a:r>
            <a:r>
              <a:rPr lang="en-US" sz="1600" dirty="0"/>
              <a:t> </a:t>
            </a:r>
            <a:r>
              <a:rPr lang="en-US" sz="1600" dirty="0" err="1"/>
              <a:t>odstotek</a:t>
            </a:r>
            <a:r>
              <a:rPr lang="en-US" sz="1600" dirty="0"/>
              <a:t> </a:t>
            </a:r>
            <a:r>
              <a:rPr lang="en-US" sz="1600" dirty="0" err="1"/>
              <a:t>zapletov</a:t>
            </a:r>
            <a:r>
              <a:rPr lang="en-US" sz="1600" dirty="0"/>
              <a:t> v </a:t>
            </a:r>
            <a:r>
              <a:rPr lang="en-US" sz="1600" dirty="0" err="1"/>
              <a:t>področju</a:t>
            </a:r>
            <a:r>
              <a:rPr lang="en-US" sz="1600" dirty="0"/>
              <a:t> </a:t>
            </a:r>
            <a:r>
              <a:rPr lang="en-US" sz="1600" dirty="0" err="1"/>
              <a:t>sklepnih</a:t>
            </a:r>
            <a:r>
              <a:rPr lang="en-US" sz="1600" dirty="0"/>
              <a:t> </a:t>
            </a:r>
            <a:r>
              <a:rPr lang="en-US" sz="1600" dirty="0" err="1"/>
              <a:t>protez</a:t>
            </a:r>
            <a:r>
              <a:rPr lang="en-US" sz="1600" dirty="0"/>
              <a:t> </a:t>
            </a:r>
            <a:r>
              <a:rPr lang="en-US" sz="1600" dirty="0" err="1"/>
              <a:t>ob</a:t>
            </a:r>
            <a:r>
              <a:rPr lang="en-US" sz="1600" dirty="0"/>
              <a:t> SAB</a:t>
            </a:r>
            <a:r>
              <a:rPr lang="sl-SI" sz="16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lahko</a:t>
            </a:r>
            <a:r>
              <a:rPr lang="en-US" sz="1600" dirty="0"/>
              <a:t> to </a:t>
            </a:r>
            <a:r>
              <a:rPr lang="en-US" sz="1600" dirty="0" err="1"/>
              <a:t>preprečimo</a:t>
            </a:r>
            <a:r>
              <a:rPr lang="sl-SI" sz="1600" dirty="0"/>
              <a:t> z dodatkom </a:t>
            </a:r>
            <a:r>
              <a:rPr lang="sl-SI" sz="1600" dirty="0" err="1"/>
              <a:t>rifampicina</a:t>
            </a:r>
            <a:r>
              <a:rPr lang="en-US" sz="1600" dirty="0"/>
              <a:t>? 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1600" dirty="0" err="1"/>
              <a:t>Dodatek</a:t>
            </a:r>
            <a:r>
              <a:rPr lang="en-US" sz="1600" dirty="0"/>
              <a:t> </a:t>
            </a:r>
            <a:r>
              <a:rPr lang="en-US" sz="1600" dirty="0" err="1"/>
              <a:t>rifampicina</a:t>
            </a:r>
            <a:r>
              <a:rPr lang="en-US" sz="1600" dirty="0"/>
              <a:t> k </a:t>
            </a:r>
            <a:r>
              <a:rPr lang="en-US" sz="1600" dirty="0" err="1"/>
              <a:t>standardni</a:t>
            </a:r>
            <a:r>
              <a:rPr lang="en-US" sz="1600" dirty="0"/>
              <a:t> </a:t>
            </a:r>
            <a:r>
              <a:rPr lang="en-US" sz="1600" dirty="0" err="1"/>
              <a:t>terapiji</a:t>
            </a:r>
            <a:r>
              <a:rPr lang="en-US" sz="1600" dirty="0"/>
              <a:t> SAB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bolniku</a:t>
            </a:r>
            <a:r>
              <a:rPr lang="en-US" sz="1600" dirty="0"/>
              <a:t> </a:t>
            </a:r>
            <a:r>
              <a:rPr lang="en-US" sz="1600" dirty="0" err="1"/>
              <a:t>brez</a:t>
            </a:r>
            <a:r>
              <a:rPr lang="en-US" sz="1600" dirty="0"/>
              <a:t> </a:t>
            </a:r>
            <a:r>
              <a:rPr lang="en-US" sz="1600" dirty="0" err="1"/>
              <a:t>znakov</a:t>
            </a:r>
            <a:r>
              <a:rPr lang="en-US" sz="1600" dirty="0"/>
              <a:t> </a:t>
            </a:r>
            <a:r>
              <a:rPr lang="en-US" sz="1600" dirty="0" err="1"/>
              <a:t>okužbe</a:t>
            </a:r>
            <a:r>
              <a:rPr lang="en-US" sz="1600" dirty="0"/>
              <a:t> </a:t>
            </a:r>
            <a:r>
              <a:rPr lang="en-US" sz="1600" dirty="0" err="1"/>
              <a:t>proteze</a:t>
            </a:r>
            <a:r>
              <a:rPr lang="en-US" sz="1600" dirty="0"/>
              <a:t>  </a:t>
            </a:r>
            <a:r>
              <a:rPr lang="en-US" sz="1600" b="1" dirty="0"/>
              <a:t>SE NE SVETUJE</a:t>
            </a:r>
            <a:r>
              <a:rPr lang="en-US" sz="1600" dirty="0"/>
              <a:t>! </a:t>
            </a:r>
            <a:r>
              <a:rPr lang="sl-SI" sz="1600" dirty="0"/>
              <a:t>L</a:t>
            </a:r>
            <a:r>
              <a:rPr lang="en-US" sz="1600" dirty="0" err="1"/>
              <a:t>ahko</a:t>
            </a:r>
            <a:r>
              <a:rPr lang="en-US" sz="1600" dirty="0"/>
              <a:t> </a:t>
            </a:r>
            <a:r>
              <a:rPr lang="en-US" sz="1600" dirty="0" err="1"/>
              <a:t>zabriše</a:t>
            </a:r>
            <a:r>
              <a:rPr lang="en-US" sz="1600" dirty="0"/>
              <a:t> </a:t>
            </a:r>
            <a:r>
              <a:rPr lang="en-US" sz="1600" dirty="0" err="1"/>
              <a:t>klinično</a:t>
            </a:r>
            <a:r>
              <a:rPr lang="en-US" sz="1600" dirty="0"/>
              <a:t> </a:t>
            </a:r>
            <a:r>
              <a:rPr lang="en-US" sz="1600" dirty="0" err="1"/>
              <a:t>sliko</a:t>
            </a:r>
            <a:r>
              <a:rPr lang="en-US" sz="1600" dirty="0"/>
              <a:t> </a:t>
            </a:r>
            <a:r>
              <a:rPr lang="en-US" sz="1600" dirty="0" err="1"/>
              <a:t>okužbe</a:t>
            </a:r>
            <a:r>
              <a:rPr lang="en-US" sz="1600" dirty="0"/>
              <a:t> TEP in </a:t>
            </a:r>
            <a:r>
              <a:rPr lang="en-US" sz="1600" dirty="0" err="1"/>
              <a:t>odloži</a:t>
            </a:r>
            <a:r>
              <a:rPr lang="en-US" sz="1600" dirty="0"/>
              <a:t> </a:t>
            </a:r>
            <a:r>
              <a:rPr lang="en-US" sz="1600" dirty="0" err="1"/>
              <a:t>čas</a:t>
            </a:r>
            <a:r>
              <a:rPr lang="en-US" sz="1600" dirty="0"/>
              <a:t> do </a:t>
            </a:r>
            <a:r>
              <a:rPr lang="en-US" sz="1600" dirty="0" err="1"/>
              <a:t>ustrezne</a:t>
            </a:r>
            <a:r>
              <a:rPr lang="en-US" sz="1600" dirty="0"/>
              <a:t> </a:t>
            </a:r>
            <a:r>
              <a:rPr lang="en-US" sz="1600" dirty="0" err="1"/>
              <a:t>diagnoze</a:t>
            </a:r>
            <a:r>
              <a:rPr lang="en-US" sz="1600" dirty="0"/>
              <a:t> (</a:t>
            </a:r>
            <a:r>
              <a:rPr lang="en-US" sz="1600" dirty="0" err="1"/>
              <a:t>okužba</a:t>
            </a:r>
            <a:r>
              <a:rPr lang="en-US" sz="1600" dirty="0"/>
              <a:t> TEP), </a:t>
            </a:r>
            <a:r>
              <a:rPr lang="en-US" sz="1600" dirty="0" err="1"/>
              <a:t>ki</a:t>
            </a:r>
            <a:r>
              <a:rPr lang="en-US" sz="1600" dirty="0"/>
              <a:t> </a:t>
            </a:r>
            <a:r>
              <a:rPr lang="en-US" sz="1600" b="1" dirty="0" err="1"/>
              <a:t>zmeraj</a:t>
            </a:r>
            <a:r>
              <a:rPr lang="en-US" sz="1600" b="1" dirty="0"/>
              <a:t> </a:t>
            </a:r>
            <a:r>
              <a:rPr lang="en-US" sz="1600" b="1" dirty="0" err="1"/>
              <a:t>zahteva</a:t>
            </a:r>
            <a:r>
              <a:rPr lang="sl-SI" sz="1600" b="1" dirty="0"/>
              <a:t> </a:t>
            </a:r>
            <a:r>
              <a:rPr lang="en-US" sz="1600" b="1" dirty="0" err="1"/>
              <a:t>kirurško</a:t>
            </a:r>
            <a:r>
              <a:rPr lang="en-US" sz="1600" b="1" dirty="0"/>
              <a:t> </a:t>
            </a:r>
            <a:r>
              <a:rPr lang="en-US" sz="1600" dirty="0" err="1"/>
              <a:t>ukrepanje</a:t>
            </a:r>
            <a:r>
              <a:rPr lang="en-US" sz="1600" dirty="0"/>
              <a:t> (</a:t>
            </a:r>
            <a:r>
              <a:rPr lang="en-US" sz="1600" dirty="0" err="1"/>
              <a:t>zgodaj</a:t>
            </a:r>
            <a:r>
              <a:rPr lang="en-US" sz="1600" dirty="0"/>
              <a:t> </a:t>
            </a:r>
            <a:r>
              <a:rPr lang="en-US" sz="1600" dirty="0" err="1"/>
              <a:t>ugotovljena</a:t>
            </a:r>
            <a:r>
              <a:rPr lang="en-US" sz="1600" dirty="0"/>
              <a:t> </a:t>
            </a:r>
            <a:r>
              <a:rPr lang="en-US" sz="1600" dirty="0" err="1"/>
              <a:t>okužba</a:t>
            </a:r>
            <a:r>
              <a:rPr lang="en-US" sz="1600" dirty="0"/>
              <a:t> </a:t>
            </a:r>
            <a:r>
              <a:rPr lang="en-US" sz="1600" dirty="0" err="1"/>
              <a:t>omogoča</a:t>
            </a:r>
            <a:r>
              <a:rPr lang="en-US" sz="1600" dirty="0"/>
              <a:t> </a:t>
            </a:r>
            <a:r>
              <a:rPr lang="en-US" sz="1600" dirty="0" err="1"/>
              <a:t>ohranitev</a:t>
            </a:r>
            <a:r>
              <a:rPr lang="en-US" sz="1600" dirty="0"/>
              <a:t> </a:t>
            </a:r>
            <a:r>
              <a:rPr lang="en-US" sz="1600" dirty="0" err="1"/>
              <a:t>proteze</a:t>
            </a:r>
            <a:r>
              <a:rPr lang="en-US" sz="1600" dirty="0"/>
              <a:t>)</a:t>
            </a:r>
            <a:r>
              <a:rPr lang="sl-SI" sz="1600" dirty="0"/>
              <a:t>.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 err="1"/>
              <a:t>Kdaj</a:t>
            </a:r>
            <a:r>
              <a:rPr lang="en-US" sz="1600" dirty="0"/>
              <a:t> </a:t>
            </a:r>
            <a:r>
              <a:rPr lang="en-US" sz="1600" dirty="0" err="1"/>
              <a:t>torej</a:t>
            </a:r>
            <a:r>
              <a:rPr lang="en-US" sz="1600" dirty="0"/>
              <a:t> </a:t>
            </a:r>
            <a:r>
              <a:rPr lang="en-US" sz="1600" dirty="0" err="1"/>
              <a:t>dodati</a:t>
            </a:r>
            <a:r>
              <a:rPr lang="en-US" sz="1600" dirty="0"/>
              <a:t> rifampicin in </a:t>
            </a:r>
            <a:r>
              <a:rPr lang="en-US" sz="1600" dirty="0" err="1"/>
              <a:t>koliko</a:t>
            </a:r>
            <a:r>
              <a:rPr lang="en-US" sz="1600" dirty="0"/>
              <a:t> v </a:t>
            </a:r>
            <a:r>
              <a:rPr lang="en-US" sz="1600" dirty="0" err="1"/>
              <a:t>tej</a:t>
            </a:r>
            <a:r>
              <a:rPr lang="en-US" sz="1600" dirty="0"/>
              <a:t> </a:t>
            </a:r>
            <a:r>
              <a:rPr lang="en-US" sz="1600" dirty="0" err="1"/>
              <a:t>skupini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Rifampicin </a:t>
            </a:r>
            <a:r>
              <a:rPr lang="en-US" sz="1600" dirty="0" err="1"/>
              <a:t>dodamo</a:t>
            </a:r>
            <a:r>
              <a:rPr lang="en-US" sz="1600" dirty="0"/>
              <a:t> </a:t>
            </a:r>
            <a:r>
              <a:rPr lang="en-US" sz="1600" dirty="0" err="1"/>
              <a:t>šele</a:t>
            </a:r>
            <a:r>
              <a:rPr lang="en-US" sz="1600" dirty="0"/>
              <a:t>, </a:t>
            </a:r>
            <a:r>
              <a:rPr lang="en-US" sz="1600" dirty="0" err="1"/>
              <a:t>če</a:t>
            </a:r>
            <a:r>
              <a:rPr lang="en-US" sz="1600" dirty="0"/>
              <a:t> </a:t>
            </a:r>
            <a:r>
              <a:rPr lang="en-US" sz="1600" dirty="0" err="1"/>
              <a:t>gre</a:t>
            </a:r>
            <a:r>
              <a:rPr lang="en-US" sz="1600" dirty="0"/>
              <a:t> za </a:t>
            </a:r>
            <a:r>
              <a:rPr lang="en-US" sz="1600" dirty="0" err="1"/>
              <a:t>okužbo</a:t>
            </a:r>
            <a:r>
              <a:rPr lang="en-US" sz="1600" dirty="0"/>
              <a:t> </a:t>
            </a:r>
            <a:r>
              <a:rPr lang="en-US" sz="1600" dirty="0" err="1"/>
              <a:t>sklepne</a:t>
            </a:r>
            <a:r>
              <a:rPr lang="en-US" sz="1600" dirty="0"/>
              <a:t> </a:t>
            </a:r>
            <a:r>
              <a:rPr lang="en-US" sz="1600" dirty="0" err="1"/>
              <a:t>proteze</a:t>
            </a:r>
            <a:r>
              <a:rPr lang="en-US" sz="1600" dirty="0"/>
              <a:t>, </a:t>
            </a:r>
            <a:r>
              <a:rPr lang="en-US" sz="1600" dirty="0" err="1"/>
              <a:t>potem</a:t>
            </a:r>
            <a:r>
              <a:rPr lang="en-US" sz="1600" dirty="0"/>
              <a:t>, </a:t>
            </a:r>
            <a:r>
              <a:rPr lang="en-US" sz="1600" dirty="0" err="1"/>
              <a:t>potem</a:t>
            </a:r>
            <a:r>
              <a:rPr lang="en-US" sz="1600" dirty="0"/>
              <a:t> ko je </a:t>
            </a:r>
            <a:r>
              <a:rPr lang="en-US" sz="1600" dirty="0" err="1"/>
              <a:t>bila</a:t>
            </a:r>
            <a:r>
              <a:rPr lang="en-US" sz="1600" dirty="0"/>
              <a:t> ta </a:t>
            </a:r>
            <a:r>
              <a:rPr lang="en-US" sz="1600" dirty="0" err="1"/>
              <a:t>ustrezno</a:t>
            </a:r>
            <a:r>
              <a:rPr lang="sl-SI" sz="1600" dirty="0"/>
              <a:t> kirurško</a:t>
            </a:r>
            <a:r>
              <a:rPr lang="en-US" sz="1600" dirty="0"/>
              <a:t> </a:t>
            </a:r>
            <a:r>
              <a:rPr lang="en-US" sz="1600" dirty="0" err="1"/>
              <a:t>oskrbljena</a:t>
            </a:r>
            <a:r>
              <a:rPr lang="en-US" sz="1600" dirty="0"/>
              <a:t> v </a:t>
            </a:r>
            <a:r>
              <a:rPr lang="en-US" sz="1600" dirty="0" err="1"/>
              <a:t>skladu</a:t>
            </a:r>
            <a:r>
              <a:rPr lang="en-US" sz="1600" dirty="0"/>
              <a:t>. Rifampicin se </a:t>
            </a:r>
            <a:r>
              <a:rPr lang="en-US" sz="1600" dirty="0" err="1"/>
              <a:t>doda</a:t>
            </a:r>
            <a:r>
              <a:rPr lang="en-US" sz="1600" dirty="0"/>
              <a:t> </a:t>
            </a:r>
            <a:r>
              <a:rPr lang="en-US" sz="1600" dirty="0" err="1"/>
              <a:t>šele</a:t>
            </a:r>
            <a:r>
              <a:rPr lang="en-US" sz="1600" dirty="0"/>
              <a:t>, ko je rana </a:t>
            </a:r>
            <a:r>
              <a:rPr lang="en-US" sz="1600" dirty="0" err="1"/>
              <a:t>suha</a:t>
            </a:r>
            <a:r>
              <a:rPr lang="en-US" sz="1600" dirty="0"/>
              <a:t> in </a:t>
            </a:r>
            <a:r>
              <a:rPr lang="en-US" sz="1600" dirty="0" err="1"/>
              <a:t>bolnik</a:t>
            </a:r>
            <a:r>
              <a:rPr lang="en-US" sz="1600" dirty="0"/>
              <a:t> </a:t>
            </a:r>
            <a:r>
              <a:rPr lang="en-US" sz="1600" dirty="0" err="1"/>
              <a:t>nima</a:t>
            </a:r>
            <a:r>
              <a:rPr lang="en-US" sz="1600" dirty="0"/>
              <a:t> </a:t>
            </a:r>
            <a:r>
              <a:rPr lang="en-US" sz="1600" dirty="0" err="1"/>
              <a:t>več</a:t>
            </a:r>
            <a:r>
              <a:rPr lang="en-US" sz="1600" dirty="0"/>
              <a:t> </a:t>
            </a:r>
            <a:r>
              <a:rPr lang="en-US" sz="1600" dirty="0" err="1"/>
              <a:t>drenov</a:t>
            </a:r>
            <a:r>
              <a:rPr lang="en-US" sz="1600" dirty="0"/>
              <a:t>, </a:t>
            </a:r>
            <a:r>
              <a:rPr lang="en-US" sz="1600" dirty="0" err="1"/>
              <a:t>prehitro</a:t>
            </a:r>
            <a:r>
              <a:rPr lang="en-US" sz="1600" dirty="0"/>
              <a:t> </a:t>
            </a:r>
            <a:r>
              <a:rPr lang="en-US" sz="1600" dirty="0" err="1"/>
              <a:t>uvajanje</a:t>
            </a:r>
            <a:r>
              <a:rPr lang="en-US" sz="1600" dirty="0"/>
              <a:t> </a:t>
            </a:r>
            <a:r>
              <a:rPr lang="en-US" sz="1600" dirty="0" err="1"/>
              <a:t>rifampicina</a:t>
            </a:r>
            <a:r>
              <a:rPr lang="en-US" sz="1600" dirty="0"/>
              <a:t> je </a:t>
            </a:r>
            <a:r>
              <a:rPr lang="en-US" sz="1600" dirty="0" err="1"/>
              <a:t>dejavnik</a:t>
            </a:r>
            <a:r>
              <a:rPr lang="en-US" sz="1600" dirty="0"/>
              <a:t> </a:t>
            </a:r>
            <a:r>
              <a:rPr lang="en-US" sz="1600" dirty="0" err="1"/>
              <a:t>tveganja</a:t>
            </a:r>
            <a:r>
              <a:rPr lang="en-US" sz="1600" dirty="0"/>
              <a:t> za </a:t>
            </a:r>
            <a:r>
              <a:rPr lang="en-US" sz="1600" dirty="0" err="1"/>
              <a:t>razvoj</a:t>
            </a:r>
            <a:r>
              <a:rPr lang="en-US" sz="1600" dirty="0"/>
              <a:t> </a:t>
            </a:r>
            <a:r>
              <a:rPr lang="en-US" sz="1600" dirty="0" err="1"/>
              <a:t>odpornosti</a:t>
            </a:r>
            <a:r>
              <a:rPr lang="en-US" sz="1600" dirty="0"/>
              <a:t> </a:t>
            </a:r>
            <a:r>
              <a:rPr lang="en-US" sz="1100" dirty="0"/>
              <a:t>(</a:t>
            </a:r>
            <a:r>
              <a:rPr lang="en-US" sz="1100" dirty="0" err="1"/>
              <a:t>Sendi</a:t>
            </a:r>
            <a:r>
              <a:rPr lang="en-US" sz="1100" dirty="0"/>
              <a:t> P, </a:t>
            </a:r>
            <a:r>
              <a:rPr lang="en-US" sz="1100" dirty="0" err="1"/>
              <a:t>Zimmerli</a:t>
            </a:r>
            <a:r>
              <a:rPr lang="en-US" sz="1100" dirty="0"/>
              <a:t> W. Clinical Microbiology and Infection 23 (2017) 349e350).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err="1"/>
              <a:t>Priporoče</a:t>
            </a:r>
            <a:r>
              <a:rPr lang="sl-SI" sz="1600" dirty="0"/>
              <a:t>n</a:t>
            </a:r>
            <a:r>
              <a:rPr lang="en-US" sz="1600" dirty="0"/>
              <a:t> </a:t>
            </a:r>
            <a:r>
              <a:rPr lang="en-US" sz="1600" dirty="0" err="1"/>
              <a:t>odmerek</a:t>
            </a:r>
            <a:r>
              <a:rPr lang="en-US" sz="1600" dirty="0"/>
              <a:t> je 900 mg </a:t>
            </a:r>
            <a:r>
              <a:rPr lang="en-US" sz="1600" dirty="0" err="1"/>
              <a:t>dnevno</a:t>
            </a:r>
            <a:r>
              <a:rPr lang="en-US" sz="1600" dirty="0"/>
              <a:t>,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sicer</a:t>
            </a:r>
            <a:r>
              <a:rPr lang="en-US" sz="1600" dirty="0"/>
              <a:t> v </a:t>
            </a:r>
            <a:r>
              <a:rPr lang="en-US" sz="1600" dirty="0" err="1"/>
              <a:t>enkratnem</a:t>
            </a:r>
            <a:r>
              <a:rPr lang="en-US" sz="1600" dirty="0"/>
              <a:t> </a:t>
            </a:r>
            <a:r>
              <a:rPr lang="en-US" sz="1600" dirty="0" err="1"/>
              <a:t>dnevnem</a:t>
            </a:r>
            <a:r>
              <a:rPr lang="en-US" sz="1600" dirty="0"/>
              <a:t> </a:t>
            </a:r>
            <a:r>
              <a:rPr lang="en-US" sz="1600" dirty="0" err="1"/>
              <a:t>odmerku</a:t>
            </a:r>
            <a:r>
              <a:rPr lang="en-US" sz="1600" dirty="0"/>
              <a:t> (glede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farmakokinetične</a:t>
            </a:r>
            <a:r>
              <a:rPr lang="en-US" sz="1600" dirty="0"/>
              <a:t> </a:t>
            </a:r>
            <a:r>
              <a:rPr lang="en-US" sz="1600" dirty="0" err="1"/>
              <a:t>lastnosti</a:t>
            </a:r>
            <a:r>
              <a:rPr lang="en-US" sz="1600" dirty="0"/>
              <a:t>), </a:t>
            </a:r>
            <a:r>
              <a:rPr lang="en-US" sz="1600" dirty="0" err="1"/>
              <a:t>vendar</a:t>
            </a:r>
            <a:r>
              <a:rPr lang="en-US" sz="1600" dirty="0"/>
              <a:t> je v </a:t>
            </a:r>
            <a:r>
              <a:rPr lang="en-US" sz="1600" dirty="0" err="1"/>
              <a:t>dvakratnem</a:t>
            </a:r>
            <a:r>
              <a:rPr lang="en-US" sz="1600" dirty="0"/>
              <a:t> </a:t>
            </a:r>
            <a:r>
              <a:rPr lang="en-US" sz="1600" dirty="0" err="1"/>
              <a:t>dnevnem</a:t>
            </a:r>
            <a:r>
              <a:rPr lang="en-US" sz="1600" dirty="0"/>
              <a:t> </a:t>
            </a:r>
            <a:r>
              <a:rPr lang="en-US" sz="1600" dirty="0" err="1"/>
              <a:t>odmerku</a:t>
            </a:r>
            <a:r>
              <a:rPr lang="en-US" sz="1600" dirty="0"/>
              <a:t>(450 mg </a:t>
            </a:r>
            <a:r>
              <a:rPr lang="en-US" sz="1600" dirty="0" err="1"/>
              <a:t>na</a:t>
            </a:r>
            <a:r>
              <a:rPr lang="en-US" sz="1600" dirty="0"/>
              <a:t> 12 h) </a:t>
            </a:r>
            <a:r>
              <a:rPr lang="en-US" sz="1600" dirty="0" err="1"/>
              <a:t>manj</a:t>
            </a:r>
            <a:r>
              <a:rPr lang="en-US" sz="1600" dirty="0"/>
              <a:t> </a:t>
            </a:r>
            <a:r>
              <a:rPr lang="en-US" sz="1600" dirty="0" err="1"/>
              <a:t>stranskih</a:t>
            </a:r>
            <a:r>
              <a:rPr lang="en-US" sz="1600" dirty="0"/>
              <a:t> </a:t>
            </a:r>
            <a:r>
              <a:rPr lang="en-US" sz="1600" dirty="0" err="1"/>
              <a:t>učinkov</a:t>
            </a:r>
            <a:r>
              <a:rPr lang="en-US" sz="1600" dirty="0"/>
              <a:t>, </a:t>
            </a:r>
            <a:r>
              <a:rPr lang="en-US" sz="1600" dirty="0" err="1"/>
              <a:t>bolniki</a:t>
            </a:r>
            <a:r>
              <a:rPr lang="en-US" sz="1600" dirty="0"/>
              <a:t>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bolje</a:t>
            </a:r>
            <a:r>
              <a:rPr lang="en-US" sz="1600" dirty="0"/>
              <a:t> </a:t>
            </a:r>
            <a:r>
              <a:rPr lang="en-US" sz="1600" dirty="0" err="1"/>
              <a:t>prenašajo</a:t>
            </a:r>
            <a:r>
              <a:rPr lang="en-US" sz="1600" dirty="0"/>
              <a:t> </a:t>
            </a:r>
            <a:r>
              <a:rPr lang="en-US" sz="1600" dirty="0" err="1"/>
              <a:t>ob</a:t>
            </a:r>
            <a:r>
              <a:rPr lang="en-US" sz="1600" dirty="0"/>
              <a:t> </a:t>
            </a:r>
            <a:r>
              <a:rPr lang="en-US" sz="1600" dirty="0" err="1"/>
              <a:t>dolgotrajni</a:t>
            </a:r>
            <a:r>
              <a:rPr lang="en-US" sz="1600" dirty="0"/>
              <a:t> </a:t>
            </a:r>
            <a:r>
              <a:rPr lang="en-US" sz="1600" dirty="0" err="1"/>
              <a:t>terapiji</a:t>
            </a:r>
            <a:r>
              <a:rPr lang="en-US" sz="1600" dirty="0"/>
              <a:t>. Ob </a:t>
            </a:r>
            <a:r>
              <a:rPr lang="en-US" sz="1600" dirty="0" err="1"/>
              <a:t>slabosti</a:t>
            </a:r>
            <a:r>
              <a:rPr lang="en-US" sz="1600" dirty="0"/>
              <a:t> (</a:t>
            </a:r>
            <a:r>
              <a:rPr lang="en-US" sz="1600" dirty="0" err="1"/>
              <a:t>ki</a:t>
            </a:r>
            <a:r>
              <a:rPr lang="en-US" sz="1600" dirty="0"/>
              <a:t> se </a:t>
            </a:r>
            <a:r>
              <a:rPr lang="en-US" sz="1600" dirty="0" err="1"/>
              <a:t>pojavi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17% </a:t>
            </a:r>
            <a:r>
              <a:rPr lang="en-US" sz="1600" dirty="0" err="1"/>
              <a:t>bolnikov</a:t>
            </a:r>
            <a:r>
              <a:rPr lang="en-US" sz="1600" dirty="0"/>
              <a:t>) se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odmerke</a:t>
            </a:r>
            <a:r>
              <a:rPr lang="en-US" sz="1600" dirty="0"/>
              <a:t> </a:t>
            </a:r>
            <a:r>
              <a:rPr lang="en-US" sz="1600" dirty="0" err="1"/>
              <a:t>zniža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300 mg </a:t>
            </a:r>
            <a:r>
              <a:rPr lang="en-US" sz="1600" dirty="0" err="1"/>
              <a:t>na</a:t>
            </a:r>
            <a:r>
              <a:rPr lang="en-US" sz="1600" dirty="0"/>
              <a:t> 12 h.</a:t>
            </a:r>
          </a:p>
          <a:p>
            <a:endParaRPr lang="en-US" sz="1600" dirty="0"/>
          </a:p>
          <a:p>
            <a:pPr marL="0" indent="0"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70429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18E79B-5F7A-4A06-9443-CCF5144C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iščemo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okužbo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sklopu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SAB?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4063AA1-A29C-40B3-9F50-6EA8E85C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err="1"/>
              <a:t>Nekateri</a:t>
            </a:r>
            <a:r>
              <a:rPr lang="en-US" sz="1800" dirty="0"/>
              <a:t> </a:t>
            </a:r>
            <a:r>
              <a:rPr lang="en-US" sz="1800" dirty="0" err="1"/>
              <a:t>avtorji</a:t>
            </a:r>
            <a:r>
              <a:rPr lang="en-US" sz="1800" dirty="0"/>
              <a:t> </a:t>
            </a:r>
            <a:r>
              <a:rPr lang="en-US" sz="1800" dirty="0" err="1"/>
              <a:t>svetujejo</a:t>
            </a:r>
            <a:r>
              <a:rPr lang="en-US" sz="1800" dirty="0"/>
              <a:t> v </a:t>
            </a:r>
            <a:r>
              <a:rPr lang="en-US" sz="1800" dirty="0" err="1"/>
              <a:t>sklopu</a:t>
            </a:r>
            <a:r>
              <a:rPr lang="en-US" sz="1800" dirty="0"/>
              <a:t> </a:t>
            </a:r>
            <a:r>
              <a:rPr lang="en-US" sz="1800" dirty="0" err="1"/>
              <a:t>diagnostike</a:t>
            </a:r>
            <a:r>
              <a:rPr lang="sl-SI" sz="1800" dirty="0"/>
              <a:t> iskanja</a:t>
            </a:r>
            <a:r>
              <a:rPr lang="en-US" sz="1800" dirty="0"/>
              <a:t> </a:t>
            </a:r>
            <a:r>
              <a:rPr lang="en-US" sz="1800" dirty="0" err="1"/>
              <a:t>zapletov</a:t>
            </a:r>
            <a:r>
              <a:rPr lang="en-US" sz="1800" dirty="0"/>
              <a:t> SAB </a:t>
            </a:r>
            <a:r>
              <a:rPr lang="en-US" sz="1800" b="1" dirty="0" err="1"/>
              <a:t>diagnostično</a:t>
            </a:r>
            <a:r>
              <a:rPr lang="en-US" sz="1800" b="1" dirty="0"/>
              <a:t> </a:t>
            </a:r>
            <a:r>
              <a:rPr lang="en-US" sz="1800" b="1" dirty="0" err="1"/>
              <a:t>punkcijo</a:t>
            </a:r>
            <a:r>
              <a:rPr lang="en-US" sz="1800" b="1" dirty="0"/>
              <a:t> </a:t>
            </a:r>
            <a:r>
              <a:rPr lang="en-US" sz="1800" b="1" dirty="0" err="1"/>
              <a:t>umetnega</a:t>
            </a:r>
            <a:r>
              <a:rPr lang="en-US" sz="1800" b="1" dirty="0"/>
              <a:t> </a:t>
            </a:r>
            <a:r>
              <a:rPr lang="en-US" sz="1800" b="1" dirty="0" err="1"/>
              <a:t>sklepa</a:t>
            </a:r>
            <a:r>
              <a:rPr lang="en-US" sz="1800" dirty="0"/>
              <a:t>, </a:t>
            </a:r>
            <a:r>
              <a:rPr lang="en-US" sz="1800" dirty="0" err="1"/>
              <a:t>vendar</a:t>
            </a:r>
            <a:r>
              <a:rPr lang="en-US" sz="1800" dirty="0"/>
              <a:t> se </a:t>
            </a:r>
            <a:r>
              <a:rPr lang="en-US" sz="1800" dirty="0" err="1"/>
              <a:t>tukaj</a:t>
            </a:r>
            <a:r>
              <a:rPr lang="en-US" sz="1800" dirty="0"/>
              <a:t>  </a:t>
            </a:r>
            <a:r>
              <a:rPr lang="en-US" sz="1800" dirty="0" err="1"/>
              <a:t>mnenja</a:t>
            </a:r>
            <a:r>
              <a:rPr lang="en-US" sz="1800" dirty="0"/>
              <a:t> </a:t>
            </a:r>
            <a:r>
              <a:rPr lang="en-US" sz="1800" dirty="0" err="1"/>
              <a:t>razhajajo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Slikovna</a:t>
            </a:r>
            <a:r>
              <a:rPr lang="en-US" sz="1800" dirty="0"/>
              <a:t> </a:t>
            </a:r>
            <a:r>
              <a:rPr lang="en-US" sz="1800" dirty="0" err="1"/>
              <a:t>diagnostika</a:t>
            </a:r>
            <a:r>
              <a:rPr lang="en-US" sz="1800" dirty="0"/>
              <a:t> v </a:t>
            </a:r>
            <a:r>
              <a:rPr lang="en-US" sz="1800" dirty="0" err="1"/>
              <a:t>tem</a:t>
            </a:r>
            <a:r>
              <a:rPr lang="en-US" sz="1800" dirty="0"/>
              <a:t> </a:t>
            </a:r>
            <a:r>
              <a:rPr lang="en-US" sz="1800" dirty="0" err="1"/>
              <a:t>primeru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uporabna</a:t>
            </a:r>
            <a:r>
              <a:rPr lang="en-US" sz="1800" dirty="0"/>
              <a:t>, glede </a:t>
            </a:r>
            <a:r>
              <a:rPr lang="sl-SI" sz="1800" dirty="0"/>
              <a:t>občutljivosti </a:t>
            </a:r>
            <a:r>
              <a:rPr lang="en-US" sz="1800" dirty="0"/>
              <a:t>PET CT </a:t>
            </a:r>
            <a:r>
              <a:rPr lang="en-US" sz="1800" dirty="0" err="1"/>
              <a:t>preiskave</a:t>
            </a:r>
            <a:r>
              <a:rPr lang="en-US" sz="1800" dirty="0"/>
              <a:t> </a:t>
            </a:r>
            <a:r>
              <a:rPr lang="en-US" sz="1800" dirty="0" err="1"/>
              <a:t>zaenkrat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zadosti</a:t>
            </a:r>
            <a:r>
              <a:rPr lang="en-US" sz="1800" dirty="0"/>
              <a:t> </a:t>
            </a:r>
            <a:r>
              <a:rPr lang="en-US" sz="1800" dirty="0" err="1"/>
              <a:t>podatkov</a:t>
            </a:r>
            <a:r>
              <a:rPr lang="sl-SI" sz="1800" dirty="0"/>
              <a:t> za diagnostiko </a:t>
            </a:r>
            <a:r>
              <a:rPr lang="en-US" sz="1800" dirty="0" err="1"/>
              <a:t>akutnih</a:t>
            </a:r>
            <a:r>
              <a:rPr lang="en-US" sz="1800" dirty="0"/>
              <a:t> </a:t>
            </a:r>
            <a:r>
              <a:rPr lang="en-US" sz="1800" dirty="0" err="1"/>
              <a:t>hematogenih</a:t>
            </a:r>
            <a:r>
              <a:rPr lang="en-US" sz="1800" dirty="0"/>
              <a:t> </a:t>
            </a:r>
            <a:r>
              <a:rPr lang="sl-SI" sz="1800" dirty="0"/>
              <a:t>okužb TEP oziroma se tudi sicer v diagnostiki okužb TEP ni izkazala kot zadosti specifična preiskava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Svetuje</a:t>
            </a:r>
            <a:r>
              <a:rPr lang="en-US" sz="1800" dirty="0"/>
              <a:t> se </a:t>
            </a:r>
            <a:r>
              <a:rPr lang="en-US" sz="1800" dirty="0" err="1"/>
              <a:t>klinično</a:t>
            </a:r>
            <a:r>
              <a:rPr lang="en-US" sz="1800" dirty="0"/>
              <a:t> </a:t>
            </a:r>
            <a:r>
              <a:rPr lang="en-US" sz="1800" dirty="0" err="1"/>
              <a:t>spremljanje</a:t>
            </a:r>
            <a:r>
              <a:rPr lang="en-US" sz="1800" dirty="0"/>
              <a:t> </a:t>
            </a:r>
            <a:r>
              <a:rPr lang="en-US" sz="1800" dirty="0" err="1"/>
              <a:t>bolnika</a:t>
            </a:r>
            <a:r>
              <a:rPr lang="en-US" sz="1800" dirty="0"/>
              <a:t> in </a:t>
            </a:r>
            <a:r>
              <a:rPr lang="en-US" sz="1800" dirty="0" err="1"/>
              <a:t>usmerjeno</a:t>
            </a:r>
            <a:r>
              <a:rPr lang="en-US" sz="1800" dirty="0"/>
              <a:t> </a:t>
            </a:r>
            <a:r>
              <a:rPr lang="sl-SI" sz="1800" dirty="0"/>
              <a:t>klinično </a:t>
            </a:r>
            <a:r>
              <a:rPr lang="en-US" sz="1800" dirty="0" err="1"/>
              <a:t>iskanje</a:t>
            </a:r>
            <a:r>
              <a:rPr lang="en-US" sz="1800" dirty="0"/>
              <a:t> </a:t>
            </a:r>
            <a:r>
              <a:rPr lang="en-US" sz="1800" dirty="0" err="1"/>
              <a:t>težav</a:t>
            </a:r>
            <a:r>
              <a:rPr lang="en-US" sz="1800" dirty="0"/>
              <a:t> v </a:t>
            </a:r>
            <a:r>
              <a:rPr lang="en-US" sz="1800" dirty="0" err="1"/>
              <a:t>zvezi</a:t>
            </a:r>
            <a:r>
              <a:rPr lang="en-US" sz="1800" dirty="0"/>
              <a:t> s </a:t>
            </a:r>
            <a:r>
              <a:rPr lang="en-US" sz="1800" dirty="0" err="1"/>
              <a:t>sklepom</a:t>
            </a:r>
            <a:r>
              <a:rPr lang="en-US" sz="1800" dirty="0"/>
              <a:t> (novo </a:t>
            </a:r>
            <a:r>
              <a:rPr lang="en-US" sz="1800" dirty="0" err="1"/>
              <a:t>nastale</a:t>
            </a:r>
            <a:r>
              <a:rPr lang="en-US" sz="1800" dirty="0"/>
              <a:t> </a:t>
            </a:r>
            <a:r>
              <a:rPr lang="en-US" sz="1800" dirty="0" err="1"/>
              <a:t>bolečine</a:t>
            </a:r>
            <a:r>
              <a:rPr lang="en-US" sz="1800" dirty="0"/>
              <a:t>, </a:t>
            </a:r>
            <a:r>
              <a:rPr lang="en-US" sz="1800" dirty="0" err="1"/>
              <a:t>oteklina</a:t>
            </a:r>
            <a:r>
              <a:rPr lang="en-US" sz="1800" dirty="0"/>
              <a:t> </a:t>
            </a:r>
            <a:r>
              <a:rPr lang="en-US" sz="1800" dirty="0" err="1"/>
              <a:t>itd</a:t>
            </a:r>
            <a:r>
              <a:rPr lang="en-US" sz="1800" dirty="0"/>
              <a:t>…), </a:t>
            </a:r>
            <a:r>
              <a:rPr lang="en-US" sz="1800" dirty="0" err="1"/>
              <a:t>saj</a:t>
            </a:r>
            <a:r>
              <a:rPr lang="en-US" sz="1800" dirty="0"/>
              <a:t> </a:t>
            </a:r>
            <a:r>
              <a:rPr lang="en-US" sz="1800" dirty="0" err="1"/>
              <a:t>hitro</a:t>
            </a:r>
            <a:r>
              <a:rPr lang="en-US" sz="1800" dirty="0"/>
              <a:t> </a:t>
            </a:r>
            <a:r>
              <a:rPr lang="en-US" sz="1800" dirty="0" err="1"/>
              <a:t>ugotovljena</a:t>
            </a:r>
            <a:r>
              <a:rPr lang="sl-SI" sz="1800" dirty="0"/>
              <a:t> </a:t>
            </a:r>
            <a:r>
              <a:rPr lang="sl-SI" sz="1800" dirty="0" err="1"/>
              <a:t>hematogena</a:t>
            </a:r>
            <a:r>
              <a:rPr lang="sl-SI" sz="1800" dirty="0"/>
              <a:t> okužba TEP (znotraj 3 tedne po nastanku)</a:t>
            </a:r>
            <a:r>
              <a:rPr lang="en-US" sz="1800" dirty="0"/>
              <a:t> </a:t>
            </a:r>
            <a:r>
              <a:rPr lang="sl-SI" sz="1800" dirty="0"/>
              <a:t>omogoča </a:t>
            </a:r>
            <a:r>
              <a:rPr lang="sl-SI" sz="1800" b="1" dirty="0"/>
              <a:t>uspešno ohranitev proteze </a:t>
            </a:r>
            <a:r>
              <a:rPr lang="sl-SI" sz="1800" dirty="0"/>
              <a:t>z manjšim kirurškim posegom in zelo uspešnim izidom (do 90%).</a:t>
            </a:r>
            <a:endParaRPr lang="en-US" sz="1800" dirty="0"/>
          </a:p>
          <a:p>
            <a:endParaRPr lang="sl-SI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3782296-ECFC-4AF6-81B4-3A23058C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211198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11384"/>
            <a:ext cx="8466416" cy="1143000"/>
          </a:xfrm>
        </p:spPr>
        <p:txBody>
          <a:bodyPr>
            <a:normAutofit/>
          </a:bodyPr>
          <a:lstStyle/>
          <a:p>
            <a:r>
              <a:rPr lang="sl-SI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Staphylococcus</a:t>
            </a:r>
            <a:r>
              <a:rPr lang="sl-SI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aureus</a:t>
            </a:r>
            <a:r>
              <a:rPr lang="sl-SI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bakteriemija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sepsa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(SAB)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056" y="101012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25-50</a:t>
            </a:r>
            <a:r>
              <a:rPr lang="sl-SI" dirty="0"/>
              <a:t>% ljudi je</a:t>
            </a:r>
            <a:r>
              <a:rPr lang="en-US" dirty="0"/>
              <a:t> </a:t>
            </a:r>
            <a:r>
              <a:rPr lang="en-US" dirty="0" err="1"/>
              <a:t>občasno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sl-SI" dirty="0"/>
              <a:t> koloniziranih z bakterijo </a:t>
            </a:r>
            <a:r>
              <a:rPr lang="sl-SI" i="1" dirty="0" err="1"/>
              <a:t>Staphylococcus</a:t>
            </a:r>
            <a:r>
              <a:rPr lang="sl-SI" i="1" dirty="0"/>
              <a:t> </a:t>
            </a:r>
            <a:r>
              <a:rPr lang="sl-SI" i="1" dirty="0" err="1"/>
              <a:t>aureus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Je </a:t>
            </a:r>
            <a:r>
              <a:rPr lang="sl-SI" b="1" dirty="0"/>
              <a:t>najpogostejši povzročitelj </a:t>
            </a:r>
            <a:r>
              <a:rPr lang="sl-SI" b="1" dirty="0" err="1"/>
              <a:t>bakteriemije</a:t>
            </a:r>
            <a:r>
              <a:rPr lang="sl-SI" b="1" dirty="0"/>
              <a:t>/sepse </a:t>
            </a:r>
            <a:r>
              <a:rPr lang="sl-SI" dirty="0"/>
              <a:t>bolnišničnega okolja, okužb kože in mehkih tkiv</a:t>
            </a:r>
            <a:r>
              <a:rPr lang="en-US" dirty="0"/>
              <a:t>,</a:t>
            </a:r>
            <a:r>
              <a:rPr lang="sl-SI" dirty="0"/>
              <a:t> </a:t>
            </a:r>
            <a:r>
              <a:rPr lang="sl-SI" dirty="0" err="1"/>
              <a:t>endokarditis</a:t>
            </a:r>
            <a:r>
              <a:rPr lang="en-US" dirty="0"/>
              <a:t>a</a:t>
            </a:r>
            <a:r>
              <a:rPr lang="sl-SI" dirty="0"/>
              <a:t>, </a:t>
            </a:r>
            <a:r>
              <a:rPr lang="sl-SI" dirty="0" err="1"/>
              <a:t>osteoartikularnih</a:t>
            </a:r>
            <a:r>
              <a:rPr lang="sl-SI" dirty="0"/>
              <a:t> okužb, okužb poveznih s vsadki, itd.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Incidenca</a:t>
            </a:r>
            <a:r>
              <a:rPr lang="en-US" dirty="0"/>
              <a:t> </a:t>
            </a:r>
            <a:r>
              <a:rPr lang="en-US" i="1" dirty="0" err="1"/>
              <a:t>S.aureus</a:t>
            </a:r>
            <a:r>
              <a:rPr lang="en-US" i="1" dirty="0"/>
              <a:t> </a:t>
            </a:r>
            <a:r>
              <a:rPr lang="en-US" dirty="0" err="1"/>
              <a:t>sepse</a:t>
            </a:r>
            <a:r>
              <a:rPr lang="en-US" dirty="0"/>
              <a:t> v </a:t>
            </a:r>
            <a:r>
              <a:rPr lang="en-US" dirty="0" err="1"/>
              <a:t>Sloveniji</a:t>
            </a:r>
            <a:r>
              <a:rPr lang="en-US" dirty="0"/>
              <a:t> je 24/100.000 </a:t>
            </a:r>
            <a:r>
              <a:rPr lang="en-US" dirty="0" err="1"/>
              <a:t>prebivalcev</a:t>
            </a:r>
            <a:r>
              <a:rPr lang="en-US" dirty="0"/>
              <a:t>.</a:t>
            </a:r>
          </a:p>
          <a:p>
            <a:r>
              <a:rPr lang="en-US" dirty="0" err="1"/>
              <a:t>Ocenjena</a:t>
            </a:r>
            <a:r>
              <a:rPr lang="en-US" dirty="0"/>
              <a:t> </a:t>
            </a:r>
            <a:r>
              <a:rPr lang="en-US" dirty="0" err="1"/>
              <a:t>letna</a:t>
            </a:r>
            <a:r>
              <a:rPr lang="en-US" dirty="0"/>
              <a:t> incidence SAB v </a:t>
            </a:r>
            <a:r>
              <a:rPr lang="en-US" dirty="0" err="1"/>
              <a:t>razvitih</a:t>
            </a:r>
            <a:r>
              <a:rPr lang="en-US" dirty="0"/>
              <a:t> </a:t>
            </a:r>
            <a:r>
              <a:rPr lang="en-US" dirty="0" err="1"/>
              <a:t>državah</a:t>
            </a:r>
            <a:r>
              <a:rPr lang="en-US" dirty="0"/>
              <a:t> je 80-190/100.000 </a:t>
            </a:r>
            <a:r>
              <a:rPr lang="en-US" dirty="0" err="1"/>
              <a:t>prebivalcev</a:t>
            </a:r>
            <a:r>
              <a:rPr lang="en-US" dirty="0"/>
              <a:t>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Število bolnikov s SAB</a:t>
            </a:r>
            <a:r>
              <a:rPr lang="en-US" dirty="0"/>
              <a:t>, </a:t>
            </a:r>
            <a:r>
              <a:rPr lang="sl-SI" dirty="0"/>
              <a:t>tako bolnišnično pridobljenih, kot tudi SAB domačega oko</a:t>
            </a:r>
            <a:r>
              <a:rPr lang="en-US" dirty="0"/>
              <a:t>l</a:t>
            </a:r>
            <a:r>
              <a:rPr lang="sl-SI" dirty="0"/>
              <a:t>ja</a:t>
            </a:r>
            <a:r>
              <a:rPr lang="en-US" dirty="0"/>
              <a:t>,</a:t>
            </a:r>
            <a:r>
              <a:rPr lang="sl-SI" dirty="0"/>
              <a:t> narašča</a:t>
            </a:r>
            <a:r>
              <a:rPr lang="en-US" dirty="0"/>
              <a:t> </a:t>
            </a:r>
            <a:r>
              <a:rPr lang="sl-SI" dirty="0"/>
              <a:t> zaradi staranja populacije,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z </a:t>
            </a:r>
            <a:r>
              <a:rPr lang="en-US" dirty="0" err="1"/>
              <a:t>okrnjeno</a:t>
            </a:r>
            <a:r>
              <a:rPr lang="en-US" dirty="0"/>
              <a:t> </a:t>
            </a:r>
            <a:r>
              <a:rPr lang="en-US" dirty="0" err="1"/>
              <a:t>imunostjo</a:t>
            </a:r>
            <a:r>
              <a:rPr lang="en-US" dirty="0"/>
              <a:t>, </a:t>
            </a:r>
            <a:r>
              <a:rPr lang="sl-SI" dirty="0"/>
              <a:t> </a:t>
            </a:r>
            <a:r>
              <a:rPr lang="sl-SI" dirty="0" err="1"/>
              <a:t>invazivnejših</a:t>
            </a:r>
            <a:r>
              <a:rPr lang="sl-SI" dirty="0"/>
              <a:t> </a:t>
            </a:r>
            <a:r>
              <a:rPr lang="en-US" dirty="0" err="1"/>
              <a:t>medicinskih</a:t>
            </a:r>
            <a:r>
              <a:rPr lang="en-US" dirty="0"/>
              <a:t> </a:t>
            </a:r>
            <a:r>
              <a:rPr lang="sl-SI" dirty="0"/>
              <a:t>posegov, povečanega števila bolnikov </a:t>
            </a:r>
            <a:r>
              <a:rPr lang="en-US" dirty="0"/>
              <a:t>z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žilnimi</a:t>
            </a:r>
            <a:r>
              <a:rPr lang="en-US" dirty="0"/>
              <a:t> </a:t>
            </a:r>
            <a:r>
              <a:rPr lang="en-US" dirty="0" err="1"/>
              <a:t>vsadki</a:t>
            </a:r>
            <a:r>
              <a:rPr lang="en-US" dirty="0"/>
              <a:t> in </a:t>
            </a:r>
            <a:r>
              <a:rPr lang="en-US" dirty="0" err="1"/>
              <a:t>velikega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</a:t>
            </a:r>
            <a:r>
              <a:rPr lang="en-US" dirty="0" err="1"/>
              <a:t>polimorbidnih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.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4E40E91-A18E-48D8-B429-F922CE89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365485"/>
            <a:ext cx="384070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CFDE1014-6F36-4C06-B317-FE054EF4ACDA}"/>
              </a:ext>
            </a:extLst>
          </p:cNvPr>
          <p:cNvSpPr/>
          <p:nvPr/>
        </p:nvSpPr>
        <p:spPr>
          <a:xfrm>
            <a:off x="3563888" y="6512996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sl-SI" sz="900" b="1" dirty="0" err="1">
                <a:latin typeface="Arial" panose="020B0604020202020204" pitchFamily="34" charset="0"/>
              </a:rPr>
              <a:t>Incidenca</a:t>
            </a:r>
            <a:r>
              <a:rPr lang="en-GB" altLang="sl-SI" sz="900" b="1" dirty="0">
                <a:latin typeface="Arial" panose="020B0604020202020204" pitchFamily="34" charset="0"/>
              </a:rPr>
              <a:t> </a:t>
            </a:r>
            <a:r>
              <a:rPr lang="en-GB" altLang="sl-SI" sz="900" b="1" i="1" dirty="0">
                <a:latin typeface="Arial" panose="020B0604020202020204" pitchFamily="34" charset="0"/>
              </a:rPr>
              <a:t>Staphylococcus aureus</a:t>
            </a:r>
            <a:r>
              <a:rPr lang="en-GB" altLang="sl-SI" sz="900" b="1" dirty="0">
                <a:latin typeface="Arial" panose="020B0604020202020204" pitchFamily="34" charset="0"/>
              </a:rPr>
              <a:t> </a:t>
            </a:r>
            <a:r>
              <a:rPr lang="en-GB" altLang="sl-SI" sz="900" b="1" dirty="0" err="1">
                <a:latin typeface="Arial" panose="020B0604020202020204" pitchFamily="34" charset="0"/>
              </a:rPr>
              <a:t>bakteremij</a:t>
            </a:r>
            <a:r>
              <a:rPr lang="en-GB" altLang="sl-SI" sz="900" b="1" dirty="0">
                <a:latin typeface="Arial" panose="020B0604020202020204" pitchFamily="34" charset="0"/>
              </a:rPr>
              <a:t> glede </a:t>
            </a:r>
            <a:r>
              <a:rPr lang="en-GB" altLang="sl-SI" sz="900" b="1" dirty="0" err="1">
                <a:latin typeface="Arial" panose="020B0604020202020204" pitchFamily="34" charset="0"/>
              </a:rPr>
              <a:t>na</a:t>
            </a:r>
            <a:r>
              <a:rPr lang="en-GB" altLang="sl-SI" sz="900" b="1" dirty="0">
                <a:latin typeface="Arial" panose="020B0604020202020204" pitchFamily="34" charset="0"/>
              </a:rPr>
              <a:t> starost, </a:t>
            </a:r>
            <a:r>
              <a:rPr lang="en-GB" altLang="sl-SI" sz="900" b="1" dirty="0" err="1">
                <a:latin typeface="Arial" panose="020B0604020202020204" pitchFamily="34" charset="0"/>
              </a:rPr>
              <a:t>trajanje</a:t>
            </a:r>
            <a:r>
              <a:rPr lang="en-GB" altLang="sl-SI" sz="900" b="1" dirty="0">
                <a:latin typeface="Arial" panose="020B0604020202020204" pitchFamily="34" charset="0"/>
              </a:rPr>
              <a:t> </a:t>
            </a:r>
            <a:r>
              <a:rPr lang="en-GB" altLang="sl-SI" sz="900" b="1" dirty="0" err="1">
                <a:latin typeface="Arial" panose="020B0604020202020204" pitchFamily="34" charset="0"/>
              </a:rPr>
              <a:t>hospitali</a:t>
            </a:r>
            <a:r>
              <a:rPr lang="sl-SI" altLang="sl-SI" sz="900" b="1" dirty="0" err="1">
                <a:latin typeface="Arial" panose="020B0604020202020204" pitchFamily="34" charset="0"/>
              </a:rPr>
              <a:t>zacije</a:t>
            </a:r>
            <a:r>
              <a:rPr lang="sl-SI" altLang="sl-SI" sz="900" b="1" dirty="0">
                <a:latin typeface="Arial" panose="020B0604020202020204" pitchFamily="34" charset="0"/>
              </a:rPr>
              <a:t> (Škotska)</a:t>
            </a:r>
          </a:p>
          <a:p>
            <a:pPr algn="ctr"/>
            <a:r>
              <a:rPr lang="en-GB" altLang="sl-SI" sz="900" b="1" dirty="0">
                <a:latin typeface="Arial" panose="020B0604020202020204" pitchFamily="34" charset="0"/>
              </a:rPr>
              <a:t>BMJ Open 2012;2:e000797 </a:t>
            </a:r>
          </a:p>
        </p:txBody>
      </p:sp>
    </p:spTree>
    <p:extLst>
      <p:ext uri="{BB962C8B-B14F-4D97-AF65-F5344CB8AC3E}">
        <p14:creationId xmlns:p14="http://schemas.microsoft.com/office/powerpoint/2010/main" val="225676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Obravnava bolnikov s SAB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Ob 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SAB je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takojšnja</a:t>
            </a:r>
            <a:r>
              <a:rPr lang="en-US" dirty="0"/>
              <a:t> </a:t>
            </a:r>
            <a:r>
              <a:rPr lang="en-US" dirty="0" err="1"/>
              <a:t>uvedba</a:t>
            </a:r>
            <a:r>
              <a:rPr lang="en-US" dirty="0"/>
              <a:t> </a:t>
            </a:r>
            <a:r>
              <a:rPr lang="en-US" dirty="0" err="1"/>
              <a:t>ustrezne</a:t>
            </a:r>
            <a:r>
              <a:rPr lang="en-US" dirty="0"/>
              <a:t> </a:t>
            </a:r>
            <a:r>
              <a:rPr lang="en-US" dirty="0" err="1"/>
              <a:t>protimikrobne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, </a:t>
            </a:r>
            <a:r>
              <a:rPr lang="en-US" dirty="0" err="1"/>
              <a:t>iskanje</a:t>
            </a:r>
            <a:r>
              <a:rPr lang="en-US" dirty="0"/>
              <a:t> </a:t>
            </a:r>
            <a:r>
              <a:rPr lang="en-US" b="1" dirty="0" err="1"/>
              <a:t>izvora</a:t>
            </a:r>
            <a:r>
              <a:rPr lang="en-US" b="1" dirty="0"/>
              <a:t> </a:t>
            </a:r>
            <a:r>
              <a:rPr lang="en-US" b="1" dirty="0" err="1"/>
              <a:t>okužbe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b="1" dirty="0" err="1"/>
              <a:t>oddaljenih</a:t>
            </a:r>
            <a:r>
              <a:rPr lang="en-US" b="1" dirty="0"/>
              <a:t> </a:t>
            </a:r>
            <a:r>
              <a:rPr lang="en-US" b="1" dirty="0" err="1"/>
              <a:t>septičnih</a:t>
            </a:r>
            <a:r>
              <a:rPr lang="en-US" b="1" dirty="0"/>
              <a:t> </a:t>
            </a:r>
            <a:r>
              <a:rPr lang="en-US" b="1" dirty="0" err="1"/>
              <a:t>žarišč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odvzeti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hemokulture</a:t>
            </a:r>
            <a:r>
              <a:rPr lang="en-US" dirty="0"/>
              <a:t> 24-48 </a:t>
            </a:r>
            <a:r>
              <a:rPr lang="en-US" dirty="0" err="1"/>
              <a:t>ur</a:t>
            </a:r>
            <a:r>
              <a:rPr lang="en-US" dirty="0"/>
              <a:t> po </a:t>
            </a:r>
            <a:r>
              <a:rPr lang="en-US" dirty="0" err="1"/>
              <a:t>pričetku</a:t>
            </a:r>
            <a:r>
              <a:rPr lang="en-US" dirty="0"/>
              <a:t> </a:t>
            </a:r>
            <a:r>
              <a:rPr lang="en-US" dirty="0" err="1"/>
              <a:t>ustreznega</a:t>
            </a:r>
            <a:r>
              <a:rPr lang="en-US" dirty="0"/>
              <a:t> </a:t>
            </a:r>
            <a:r>
              <a:rPr lang="en-US" dirty="0" err="1"/>
              <a:t>antibiotičnega</a:t>
            </a:r>
            <a:r>
              <a:rPr lang="en-US" dirty="0"/>
              <a:t> </a:t>
            </a:r>
            <a:r>
              <a:rPr lang="en-US" dirty="0" err="1"/>
              <a:t>zdravljenja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l-SI" dirty="0"/>
              <a:t>Iskanje </a:t>
            </a:r>
            <a:r>
              <a:rPr lang="en-US" dirty="0" err="1"/>
              <a:t>septičnih</a:t>
            </a:r>
            <a:r>
              <a:rPr lang="en-US" dirty="0"/>
              <a:t> </a:t>
            </a:r>
            <a:r>
              <a:rPr lang="en-US" dirty="0" err="1"/>
              <a:t>žarišč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klinično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.</a:t>
            </a:r>
          </a:p>
          <a:p>
            <a:r>
              <a:rPr lang="en-US" dirty="0"/>
              <a:t>UZ </a:t>
            </a:r>
            <a:r>
              <a:rPr lang="en-US" dirty="0" err="1"/>
              <a:t>srca</a:t>
            </a:r>
            <a:r>
              <a:rPr lang="en-US" dirty="0"/>
              <a:t> </a:t>
            </a:r>
            <a:r>
              <a:rPr lang="en-US" dirty="0" err="1"/>
              <a:t>potrebuje</a:t>
            </a:r>
            <a:r>
              <a:rPr lang="en-US" dirty="0"/>
              <a:t> </a:t>
            </a:r>
            <a:r>
              <a:rPr lang="en-US" dirty="0" err="1"/>
              <a:t>vsak</a:t>
            </a:r>
            <a:r>
              <a:rPr lang="en-US" dirty="0"/>
              <a:t> </a:t>
            </a:r>
            <a:r>
              <a:rPr lang="en-US" dirty="0" err="1"/>
              <a:t>bolnik</a:t>
            </a:r>
            <a:r>
              <a:rPr lang="en-US" dirty="0"/>
              <a:t> s </a:t>
            </a:r>
            <a:r>
              <a:rPr lang="en-US" i="1" dirty="0" err="1"/>
              <a:t>S.aureus</a:t>
            </a:r>
            <a:r>
              <a:rPr lang="en-US" i="1" dirty="0"/>
              <a:t> </a:t>
            </a:r>
            <a:r>
              <a:rPr lang="en-US" dirty="0" err="1"/>
              <a:t>sepso</a:t>
            </a:r>
            <a:r>
              <a:rPr lang="en-US" dirty="0"/>
              <a:t>.</a:t>
            </a:r>
            <a:endParaRPr lang="sl-SI" dirty="0"/>
          </a:p>
          <a:p>
            <a:r>
              <a:rPr lang="sl-SI" dirty="0"/>
              <a:t>Ostal</a:t>
            </a:r>
            <a:r>
              <a:rPr lang="en-US" dirty="0"/>
              <a:t>e </a:t>
            </a:r>
            <a:r>
              <a:rPr lang="en-US" dirty="0" err="1"/>
              <a:t>slikovne</a:t>
            </a:r>
            <a:r>
              <a:rPr lang="en-US" dirty="0"/>
              <a:t> </a:t>
            </a:r>
            <a:r>
              <a:rPr lang="en-US" dirty="0" err="1"/>
              <a:t>preiskave</a:t>
            </a:r>
            <a:r>
              <a:rPr lang="en-US" dirty="0"/>
              <a:t> </a:t>
            </a:r>
            <a:r>
              <a:rPr lang="en-US" dirty="0" err="1"/>
              <a:t>opravljamo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klinično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 (sum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okužbo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in </a:t>
            </a:r>
            <a:r>
              <a:rPr lang="en-US" dirty="0" err="1"/>
              <a:t>sklepov</a:t>
            </a:r>
            <a:r>
              <a:rPr lang="en-US" dirty="0"/>
              <a:t> - MR, sum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abscese</a:t>
            </a:r>
            <a:r>
              <a:rPr lang="en-US" dirty="0"/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trebušne</a:t>
            </a:r>
            <a:r>
              <a:rPr lang="en-US" dirty="0"/>
              <a:t> </a:t>
            </a:r>
            <a:r>
              <a:rPr lang="en-US" dirty="0" err="1"/>
              <a:t>votline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infarkt</a:t>
            </a:r>
            <a:r>
              <a:rPr lang="en-US" dirty="0"/>
              <a:t> </a:t>
            </a:r>
            <a:r>
              <a:rPr lang="en-US" dirty="0" err="1"/>
              <a:t>vranice</a:t>
            </a:r>
            <a:r>
              <a:rPr lang="en-US" dirty="0"/>
              <a:t>, </a:t>
            </a:r>
            <a:r>
              <a:rPr lang="en-US" dirty="0" err="1"/>
              <a:t>ledvic</a:t>
            </a:r>
            <a:r>
              <a:rPr lang="en-US" dirty="0"/>
              <a:t>- CT).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 </a:t>
            </a:r>
            <a:r>
              <a:rPr lang="en-US" dirty="0" err="1"/>
              <a:t>zadnjem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je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pomembnejša</a:t>
            </a:r>
            <a:r>
              <a:rPr lang="en-US" dirty="0"/>
              <a:t> </a:t>
            </a:r>
            <a:r>
              <a:rPr lang="en-US" dirty="0" err="1"/>
              <a:t>vloga</a:t>
            </a:r>
            <a:r>
              <a:rPr lang="en-US" dirty="0"/>
              <a:t> </a:t>
            </a:r>
            <a:r>
              <a:rPr lang="sl-SI" b="1" dirty="0"/>
              <a:t>18F-FDG PET/CT</a:t>
            </a:r>
            <a:r>
              <a:rPr lang="en-US" b="1" dirty="0"/>
              <a:t> </a:t>
            </a:r>
            <a:r>
              <a:rPr lang="en-US" b="1" dirty="0" err="1"/>
              <a:t>preiskave</a:t>
            </a:r>
            <a:r>
              <a:rPr lang="en-US" b="1" dirty="0"/>
              <a:t> v </a:t>
            </a:r>
            <a:r>
              <a:rPr lang="en-US" b="1" dirty="0" err="1"/>
              <a:t>zgodnjem</a:t>
            </a:r>
            <a:r>
              <a:rPr lang="en-US" b="1" dirty="0"/>
              <a:t> </a:t>
            </a:r>
            <a:r>
              <a:rPr lang="en-US" b="1" dirty="0" err="1"/>
              <a:t>odkrivanju</a:t>
            </a:r>
            <a:r>
              <a:rPr lang="en-US" b="1" dirty="0"/>
              <a:t> </a:t>
            </a:r>
            <a:r>
              <a:rPr lang="en-US" b="1" dirty="0" err="1"/>
              <a:t>prikritih</a:t>
            </a:r>
            <a:r>
              <a:rPr lang="en-US" b="1" dirty="0"/>
              <a:t> </a:t>
            </a:r>
            <a:r>
              <a:rPr lang="en-US" b="1" dirty="0" err="1"/>
              <a:t>žarišč</a:t>
            </a:r>
            <a:r>
              <a:rPr lang="en-US" b="1" dirty="0"/>
              <a:t> </a:t>
            </a:r>
            <a:r>
              <a:rPr lang="en-US" b="1" dirty="0" err="1"/>
              <a:t>okužbe</a:t>
            </a:r>
            <a:r>
              <a:rPr lang="en-US" b="1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bolnikih</a:t>
            </a:r>
            <a:r>
              <a:rPr lang="en-US" dirty="0"/>
              <a:t> z </a:t>
            </a:r>
            <a:r>
              <a:rPr lang="en-US" dirty="0" err="1"/>
              <a:t>večjim</a:t>
            </a:r>
            <a:r>
              <a:rPr lang="en-US" dirty="0"/>
              <a:t> </a:t>
            </a:r>
            <a:r>
              <a:rPr lang="en-US" dirty="0" err="1"/>
              <a:t>tveganjem</a:t>
            </a:r>
            <a:r>
              <a:rPr lang="en-US" dirty="0"/>
              <a:t> za </a:t>
            </a:r>
            <a:r>
              <a:rPr lang="en-US" dirty="0" err="1"/>
              <a:t>zaplete</a:t>
            </a:r>
            <a:r>
              <a:rPr lang="en-US" dirty="0"/>
              <a:t>.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slikovne</a:t>
            </a:r>
            <a:r>
              <a:rPr lang="en-US" dirty="0"/>
              <a:t> </a:t>
            </a:r>
            <a:r>
              <a:rPr lang="en-US" dirty="0" err="1"/>
              <a:t>diagnostike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bolnikih</a:t>
            </a:r>
            <a:r>
              <a:rPr lang="en-US" dirty="0"/>
              <a:t> z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tveganjem</a:t>
            </a:r>
            <a:r>
              <a:rPr lang="en-US" dirty="0"/>
              <a:t> za </a:t>
            </a:r>
            <a:r>
              <a:rPr lang="en-US" dirty="0" err="1"/>
              <a:t>zaplete</a:t>
            </a:r>
            <a:r>
              <a:rPr lang="en-US" dirty="0"/>
              <a:t> </a:t>
            </a:r>
            <a:r>
              <a:rPr lang="en-US" dirty="0" err="1"/>
              <a:t>pomembno</a:t>
            </a:r>
            <a:r>
              <a:rPr lang="en-US" dirty="0"/>
              <a:t> </a:t>
            </a:r>
            <a:r>
              <a:rPr lang="en-US" dirty="0" err="1"/>
              <a:t>zmanjša</a:t>
            </a:r>
            <a:r>
              <a:rPr lang="en-US" dirty="0"/>
              <a:t> </a:t>
            </a:r>
            <a:r>
              <a:rPr lang="en-US" dirty="0" err="1"/>
              <a:t>umrljivost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po 3 </a:t>
            </a:r>
            <a:r>
              <a:rPr lang="en-US" dirty="0" err="1"/>
              <a:t>mesecih</a:t>
            </a:r>
            <a:r>
              <a:rPr lang="en-US" dirty="0"/>
              <a:t>. N</a:t>
            </a:r>
            <a:r>
              <a:rPr lang="da-DK" dirty="0"/>
              <a:t>ajpogosteje so s preiskavo najprej ugotovili žarišča v vranici in ledvicah ter izven srčna endovaskularna vnetja (ne IE) </a:t>
            </a:r>
            <a:r>
              <a:rPr lang="en-US" sz="2000" dirty="0"/>
              <a:t>(</a:t>
            </a:r>
            <a:r>
              <a:rPr lang="da-DK" sz="2000" dirty="0"/>
              <a:t>J Nucl Med 2017; 58:1504–1510).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44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A0B28F2-EE17-4388-9246-20A85C71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6001359" cy="571228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AF5535C8-174A-4C21-8814-D18D186D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116952"/>
            <a:ext cx="34932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1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Vir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</a:t>
            </a:r>
            <a:r>
              <a:rPr kumimoji="0" lang="sl-SI" altLang="sl-SI" sz="11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September 2017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58 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1504-1510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1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8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F9A279-8FA6-4456-B0B7-18B0DB32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903E1A0-C6F0-49D1-A4E3-406A8D63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E363639-A176-4AEA-9DA4-0F0C875A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0" y="274638"/>
            <a:ext cx="8483560" cy="577843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67417D3-0B0A-4544-8E74-17D418F6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116952"/>
            <a:ext cx="34932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1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Vir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</a:t>
            </a:r>
            <a:r>
              <a:rPr kumimoji="0" lang="sl-SI" altLang="sl-SI" sz="11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September 2017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58 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1504-1510</a:t>
            </a:r>
            <a:r>
              <a:rPr kumimoji="0" lang="en-US" altLang="sl-SI" sz="1100" i="1" u="none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sl-SI" altLang="sl-SI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1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6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DA9E1C-2542-4AD5-94A4-E3845A15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44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/>
              <a:t>Trajanje zdravljenja SAB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211DDF3B-5A6C-4EB1-8AFD-C08D80D772A0}"/>
              </a:ext>
            </a:extLst>
          </p:cNvPr>
          <p:cNvSpPr txBox="1"/>
          <p:nvPr/>
        </p:nvSpPr>
        <p:spPr>
          <a:xfrm>
            <a:off x="251520" y="2348880"/>
            <a:ext cx="3466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Nezapletena SAB (sepsa v povezavi z osrednjim žilnim katetrom brez žariščnih zapletov)-  </a:t>
            </a:r>
            <a:r>
              <a:rPr lang="sl-SI" b="1" dirty="0"/>
              <a:t>10-14 dni</a:t>
            </a:r>
          </a:p>
          <a:p>
            <a:endParaRPr lang="sl-SI" b="1" dirty="0"/>
          </a:p>
          <a:p>
            <a:pPr algn="ctr"/>
            <a:r>
              <a:rPr lang="sl-SI" b="1" dirty="0"/>
              <a:t>! Zamenjaj CVK</a:t>
            </a:r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9EE3D0C7-60BA-4307-870A-83AFA90241DD}"/>
              </a:ext>
            </a:extLst>
          </p:cNvPr>
          <p:cNvSpPr txBox="1"/>
          <p:nvPr/>
        </p:nvSpPr>
        <p:spPr>
          <a:xfrm>
            <a:off x="5148064" y="25649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Zapletena SAB- </a:t>
            </a:r>
            <a:r>
              <a:rPr lang="sl-SI" b="1" dirty="0"/>
              <a:t>4-6 tednov </a:t>
            </a:r>
            <a:r>
              <a:rPr lang="sl-SI" dirty="0"/>
              <a:t>(oziroma odvisno od žarišča)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xmlns="" id="{43FD9B33-1CE3-49DB-A72A-6A2CA3A47100}"/>
              </a:ext>
            </a:extLst>
          </p:cNvPr>
          <p:cNvSpPr/>
          <p:nvPr/>
        </p:nvSpPr>
        <p:spPr>
          <a:xfrm>
            <a:off x="112676" y="2060848"/>
            <a:ext cx="3744416" cy="194421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xmlns="" id="{DCC7FA5C-F827-4128-874E-34B1730A251F}"/>
              </a:ext>
            </a:extLst>
          </p:cNvPr>
          <p:cNvSpPr/>
          <p:nvPr/>
        </p:nvSpPr>
        <p:spPr>
          <a:xfrm>
            <a:off x="5076056" y="2348880"/>
            <a:ext cx="2952328" cy="1224136"/>
          </a:xfrm>
          <a:prstGeom prst="roundRect">
            <a:avLst/>
          </a:prstGeom>
          <a:solidFill>
            <a:srgbClr val="C0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: levo-gor 10">
            <a:extLst>
              <a:ext uri="{FF2B5EF4-FFF2-40B4-BE49-F238E27FC236}">
                <a16:creationId xmlns:a16="http://schemas.microsoft.com/office/drawing/2014/main" xmlns="" id="{C88FC607-182E-405E-81F2-0252AF6C0D17}"/>
              </a:ext>
            </a:extLst>
          </p:cNvPr>
          <p:cNvSpPr/>
          <p:nvPr/>
        </p:nvSpPr>
        <p:spPr>
          <a:xfrm rot="13113295">
            <a:off x="3773651" y="1070154"/>
            <a:ext cx="1944216" cy="1584176"/>
          </a:xfrm>
          <a:prstGeom prst="leftUpArrow">
            <a:avLst/>
          </a:prstGeom>
          <a:gradFill flip="none" rotWithShape="1">
            <a:gsLst>
              <a:gs pos="0">
                <a:srgbClr val="0070C0"/>
              </a:gs>
              <a:gs pos="4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33E1F42-2B4B-4380-9514-2E64E3B3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924044"/>
            <a:ext cx="2592536" cy="14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203CE4-8F44-439A-891B-D586EC2F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zdravljenja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vplivajo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D203EDB-097C-4FAF-A30F-A6E6546C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Dejavniki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katere</a:t>
            </a:r>
            <a:r>
              <a:rPr lang="en-US" sz="2400" dirty="0"/>
              <a:t> ne </a:t>
            </a:r>
            <a:r>
              <a:rPr lang="en-US" sz="2400" dirty="0" err="1"/>
              <a:t>moremo</a:t>
            </a:r>
            <a:r>
              <a:rPr lang="en-US" sz="2400" dirty="0"/>
              <a:t> </a:t>
            </a:r>
            <a:r>
              <a:rPr lang="en-US" sz="2400" dirty="0" err="1"/>
              <a:t>vplivati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dejavniki</a:t>
            </a:r>
            <a:r>
              <a:rPr lang="en-US" sz="2000" dirty="0"/>
              <a:t> </a:t>
            </a:r>
            <a:r>
              <a:rPr lang="en-US" sz="2000" dirty="0" err="1"/>
              <a:t>bolnika</a:t>
            </a:r>
            <a:r>
              <a:rPr lang="en-US" sz="2000" dirty="0"/>
              <a:t> (starost, </a:t>
            </a:r>
            <a:r>
              <a:rPr lang="en-US" sz="2000" dirty="0" err="1"/>
              <a:t>pridružene</a:t>
            </a:r>
            <a:r>
              <a:rPr lang="en-US" sz="2000" dirty="0"/>
              <a:t> </a:t>
            </a:r>
            <a:r>
              <a:rPr lang="en-US" sz="2000" dirty="0" err="1"/>
              <a:t>bolezni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.) </a:t>
            </a:r>
          </a:p>
          <a:p>
            <a:pPr lvl="1"/>
            <a:r>
              <a:rPr lang="en-US" sz="2000" dirty="0" err="1"/>
              <a:t>dejavniki</a:t>
            </a:r>
            <a:r>
              <a:rPr lang="en-US" sz="2000" dirty="0"/>
              <a:t> </a:t>
            </a:r>
            <a:r>
              <a:rPr lang="en-US" sz="2000" dirty="0" err="1"/>
              <a:t>bakterije</a:t>
            </a:r>
            <a:r>
              <a:rPr lang="en-US" sz="2000" dirty="0"/>
              <a:t> (</a:t>
            </a:r>
            <a:r>
              <a:rPr lang="en-US" sz="2000" dirty="0" err="1"/>
              <a:t>virulenc</a:t>
            </a:r>
            <a:r>
              <a:rPr lang="sl-SI" sz="2000" dirty="0"/>
              <a:t>a</a:t>
            </a:r>
            <a:r>
              <a:rPr lang="en-US" sz="2000" dirty="0"/>
              <a:t>, </a:t>
            </a:r>
            <a:r>
              <a:rPr lang="en-US" sz="2000" dirty="0" err="1"/>
              <a:t>odpornost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meticilinu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nast</a:t>
            </a:r>
            <a:r>
              <a:rPr lang="sl-SI" sz="2000" dirty="0"/>
              <a:t>a</a:t>
            </a:r>
            <a:r>
              <a:rPr lang="en-US" sz="2000" dirty="0" err="1"/>
              <a:t>nka</a:t>
            </a:r>
            <a:r>
              <a:rPr lang="en-US" sz="2000" dirty="0"/>
              <a:t> </a:t>
            </a:r>
            <a:r>
              <a:rPr lang="en-US" sz="2000" dirty="0" err="1"/>
              <a:t>okužbe</a:t>
            </a:r>
            <a:r>
              <a:rPr lang="en-US" sz="2000" dirty="0"/>
              <a:t> (</a:t>
            </a:r>
            <a:r>
              <a:rPr lang="en-US" sz="2000" dirty="0" err="1"/>
              <a:t>vstopno</a:t>
            </a:r>
            <a:r>
              <a:rPr lang="en-US" sz="2000" dirty="0"/>
              <a:t> mesto)</a:t>
            </a:r>
            <a:endParaRPr lang="sl-SI" sz="20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err="1"/>
              <a:t>Dejavniki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katere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vplivamo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Zgodnja</a:t>
            </a:r>
            <a:r>
              <a:rPr lang="en-US" sz="2000" dirty="0"/>
              <a:t> </a:t>
            </a:r>
            <a:r>
              <a:rPr lang="en-US" sz="2000" dirty="0" err="1"/>
              <a:t>prepoznava</a:t>
            </a:r>
            <a:r>
              <a:rPr lang="en-US" sz="2000" dirty="0"/>
              <a:t> in </a:t>
            </a:r>
            <a:r>
              <a:rPr lang="en-US" sz="2000" dirty="0" err="1"/>
              <a:t>ustrezno</a:t>
            </a:r>
            <a:r>
              <a:rPr lang="en-US" sz="2000" dirty="0"/>
              <a:t> </a:t>
            </a:r>
            <a:r>
              <a:rPr lang="en-US" sz="2000" dirty="0" err="1"/>
              <a:t>zdravljenje</a:t>
            </a:r>
            <a:r>
              <a:rPr lang="en-US" sz="2000" dirty="0"/>
              <a:t> </a:t>
            </a:r>
            <a:r>
              <a:rPr lang="en-US" sz="2000" dirty="0" err="1"/>
              <a:t>bolezni</a:t>
            </a:r>
            <a:r>
              <a:rPr lang="en-US" sz="2000" dirty="0"/>
              <a:t>- </a:t>
            </a:r>
            <a:r>
              <a:rPr lang="en-US" sz="2000" dirty="0" err="1"/>
              <a:t>vloga</a:t>
            </a:r>
            <a:r>
              <a:rPr lang="en-US" sz="2000" dirty="0"/>
              <a:t> </a:t>
            </a:r>
            <a:r>
              <a:rPr lang="en-US" sz="2000" dirty="0" err="1"/>
              <a:t>infektologa</a:t>
            </a:r>
            <a:r>
              <a:rPr lang="en-US" sz="2000" dirty="0"/>
              <a:t> (</a:t>
            </a:r>
            <a:r>
              <a:rPr lang="en-US" sz="2000" b="1" dirty="0" err="1"/>
              <a:t>konzultacija</a:t>
            </a:r>
            <a:r>
              <a:rPr lang="en-US" sz="2000" b="1" dirty="0"/>
              <a:t> </a:t>
            </a:r>
            <a:r>
              <a:rPr lang="en-US" sz="2000" b="1" dirty="0" err="1"/>
              <a:t>infektologa</a:t>
            </a:r>
            <a:r>
              <a:rPr lang="en-US" sz="2000" b="1" dirty="0"/>
              <a:t> </a:t>
            </a:r>
            <a:r>
              <a:rPr lang="en-US" sz="2000" b="1" dirty="0" err="1"/>
              <a:t>pomembno</a:t>
            </a:r>
            <a:r>
              <a:rPr lang="en-US" sz="2000" b="1" dirty="0"/>
              <a:t> </a:t>
            </a:r>
            <a:r>
              <a:rPr lang="en-US" sz="2000" b="1" dirty="0" err="1"/>
              <a:t>izboljša</a:t>
            </a:r>
            <a:r>
              <a:rPr lang="en-US" sz="2000" b="1" dirty="0"/>
              <a:t> </a:t>
            </a:r>
            <a:r>
              <a:rPr lang="en-US" sz="2000" b="1" dirty="0" err="1"/>
              <a:t>izid</a:t>
            </a:r>
            <a:r>
              <a:rPr lang="en-US" sz="2000" b="1" dirty="0"/>
              <a:t> </a:t>
            </a:r>
            <a:r>
              <a:rPr lang="en-US" sz="2000" b="1" dirty="0" err="1"/>
              <a:t>zdravljenja</a:t>
            </a:r>
            <a:r>
              <a:rPr lang="en-US" sz="2000" b="1" dirty="0"/>
              <a:t>!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Izbira</a:t>
            </a:r>
            <a:r>
              <a:rPr lang="en-US" sz="2000" dirty="0"/>
              <a:t> </a:t>
            </a:r>
            <a:r>
              <a:rPr lang="en-US" sz="2000" dirty="0" err="1"/>
              <a:t>ustrezne</a:t>
            </a:r>
            <a:r>
              <a:rPr lang="en-US" sz="2000" dirty="0"/>
              <a:t> </a:t>
            </a:r>
            <a:r>
              <a:rPr lang="en-US" sz="2000" dirty="0" err="1"/>
              <a:t>terapije</a:t>
            </a:r>
            <a:r>
              <a:rPr lang="en-US" sz="2000" dirty="0"/>
              <a:t> (</a:t>
            </a:r>
            <a:r>
              <a:rPr lang="en-US" sz="2000" dirty="0" err="1"/>
              <a:t>antibiotične</a:t>
            </a:r>
            <a:r>
              <a:rPr lang="en-US" sz="2000" dirty="0"/>
              <a:t>, </a:t>
            </a:r>
            <a:r>
              <a:rPr lang="en-US" sz="2000" dirty="0" err="1"/>
              <a:t>kirurške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)</a:t>
            </a:r>
            <a:r>
              <a:rPr lang="sl-SI" sz="2000" dirty="0"/>
              <a:t>.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02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Antibiotična terapija</a:t>
            </a:r>
            <a:endParaRPr lang="en-US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7432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/>
              <a:t>Staphylococcus aureus </a:t>
            </a:r>
            <a:r>
              <a:rPr lang="en-US" dirty="0"/>
              <a:t>(MSSA):</a:t>
            </a:r>
            <a:endParaRPr lang="sl-SI" dirty="0"/>
          </a:p>
          <a:p>
            <a:pPr lvl="1"/>
            <a:r>
              <a:rPr lang="sl-SI" dirty="0"/>
              <a:t>terapija izbire </a:t>
            </a:r>
            <a:r>
              <a:rPr lang="en-US" dirty="0"/>
              <a:t>je </a:t>
            </a:r>
            <a:r>
              <a:rPr lang="sl-SI" b="1" dirty="0" err="1"/>
              <a:t>protistafilokokni</a:t>
            </a:r>
            <a:r>
              <a:rPr lang="sl-SI" b="1" dirty="0"/>
              <a:t> penicilin </a:t>
            </a:r>
            <a:r>
              <a:rPr lang="sl-SI" dirty="0"/>
              <a:t>(</a:t>
            </a:r>
            <a:r>
              <a:rPr lang="sl-SI" dirty="0" err="1"/>
              <a:t>fluklo</a:t>
            </a:r>
            <a:r>
              <a:rPr lang="en-US" dirty="0"/>
              <a:t>k</a:t>
            </a:r>
            <a:r>
              <a:rPr lang="sl-SI" dirty="0" err="1"/>
              <a:t>sacilin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vankomicin</a:t>
            </a:r>
            <a:r>
              <a:rPr lang="sl-SI" dirty="0"/>
              <a:t> </a:t>
            </a:r>
            <a:r>
              <a:rPr lang="sl-SI" dirty="0" err="1"/>
              <a:t>vs</a:t>
            </a:r>
            <a:r>
              <a:rPr lang="sl-SI" dirty="0"/>
              <a:t> </a:t>
            </a:r>
            <a:r>
              <a:rPr lang="sl-SI" dirty="0" err="1"/>
              <a:t>flukloksacilin</a:t>
            </a:r>
            <a:r>
              <a:rPr lang="sl-SI" dirty="0"/>
              <a:t> ima slabši izid zdravljenja pri MSSA</a:t>
            </a:r>
            <a:r>
              <a:rPr lang="en-US" dirty="0"/>
              <a:t> (</a:t>
            </a:r>
            <a:r>
              <a:rPr lang="en-US" dirty="0" err="1"/>
              <a:t>uporabimo</a:t>
            </a:r>
            <a:r>
              <a:rPr lang="en-US" dirty="0"/>
              <a:t> le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bolnikih</a:t>
            </a:r>
            <a:r>
              <a:rPr lang="en-US" dirty="0"/>
              <a:t> z </a:t>
            </a:r>
            <a:r>
              <a:rPr lang="en-US" dirty="0" err="1"/>
              <a:t>alergijo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penicilin</a:t>
            </a:r>
            <a:r>
              <a:rPr lang="en-US" dirty="0"/>
              <a:t> z </a:t>
            </a:r>
            <a:r>
              <a:rPr lang="en-US" dirty="0" err="1"/>
              <a:t>anamnezo</a:t>
            </a:r>
            <a:r>
              <a:rPr lang="en-US" dirty="0"/>
              <a:t> </a:t>
            </a:r>
            <a:r>
              <a:rPr lang="en-US" dirty="0" err="1"/>
              <a:t>anafilaktične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, </a:t>
            </a:r>
            <a:r>
              <a:rPr lang="en-US" dirty="0" err="1"/>
              <a:t>sicer</a:t>
            </a:r>
            <a:r>
              <a:rPr lang="en-US" dirty="0"/>
              <a:t> cefazolin)!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MRSA:</a:t>
            </a:r>
          </a:p>
          <a:p>
            <a:pPr lvl="1"/>
            <a:r>
              <a:rPr lang="sl-SI" b="1" dirty="0" err="1"/>
              <a:t>vankomicin</a:t>
            </a:r>
            <a:r>
              <a:rPr lang="sl-SI" dirty="0"/>
              <a:t>  (odmerjanje glede na ustrezno koncentracijo v serumu -15-20 mg/l,  zlasti pri EIT)</a:t>
            </a:r>
            <a:r>
              <a:rPr lang="en-US" dirty="0"/>
              <a:t>- za </a:t>
            </a:r>
            <a:r>
              <a:rPr lang="en-US" dirty="0" err="1"/>
              <a:t>bolnike</a:t>
            </a:r>
            <a:r>
              <a:rPr lang="en-US" dirty="0"/>
              <a:t> z </a:t>
            </a:r>
            <a:r>
              <a:rPr lang="en-US" dirty="0" err="1"/>
              <a:t>okužbo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je MIK za </a:t>
            </a:r>
            <a:r>
              <a:rPr lang="en-US" dirty="0" err="1"/>
              <a:t>vankomicin</a:t>
            </a:r>
            <a:r>
              <a:rPr lang="en-US" dirty="0"/>
              <a:t> </a:t>
            </a:r>
            <a:r>
              <a:rPr lang="sl-SI" dirty="0"/>
              <a:t>manjši</a:t>
            </a:r>
            <a:r>
              <a:rPr lang="en-US" dirty="0"/>
              <a:t> od 2 </a:t>
            </a:r>
            <a:r>
              <a:rPr lang="el-GR" dirty="0"/>
              <a:t>μ</a:t>
            </a:r>
            <a:r>
              <a:rPr lang="sl-SI" dirty="0"/>
              <a:t>g/</a:t>
            </a:r>
            <a:r>
              <a:rPr lang="sl-SI" dirty="0" err="1"/>
              <a:t>mL</a:t>
            </a:r>
            <a:endParaRPr lang="sl-SI" dirty="0"/>
          </a:p>
          <a:p>
            <a:pPr lvl="1"/>
            <a:r>
              <a:rPr lang="sl-SI" dirty="0" err="1"/>
              <a:t>teikoplanin</a:t>
            </a:r>
            <a:endParaRPr lang="sl-SI" dirty="0"/>
          </a:p>
          <a:p>
            <a:pPr lvl="1"/>
            <a:r>
              <a:rPr lang="en-US" b="1" dirty="0"/>
              <a:t>d</a:t>
            </a:r>
            <a:r>
              <a:rPr lang="sl-SI" b="1" dirty="0" err="1"/>
              <a:t>aptomicin</a:t>
            </a:r>
            <a:r>
              <a:rPr lang="sl-SI" b="1" dirty="0"/>
              <a:t> </a:t>
            </a:r>
            <a:r>
              <a:rPr lang="sl-SI" dirty="0"/>
              <a:t>6 mg/kg TT, 8 mg/kg TT, 10 mg/kg TT, 12 mg/kg TT (ne za pljučnico</a:t>
            </a:r>
            <a:r>
              <a:rPr lang="en-US" dirty="0"/>
              <a:t>!</a:t>
            </a:r>
            <a:r>
              <a:rPr lang="sl-SI" dirty="0"/>
              <a:t>)</a:t>
            </a:r>
            <a:endParaRPr lang="en-US" dirty="0"/>
          </a:p>
          <a:p>
            <a:pPr lvl="1"/>
            <a:r>
              <a:rPr lang="sl-SI" b="1" dirty="0"/>
              <a:t>l</a:t>
            </a:r>
            <a:r>
              <a:rPr lang="en-US" b="1" dirty="0" err="1"/>
              <a:t>inezolid</a:t>
            </a:r>
            <a:r>
              <a:rPr lang="sl-SI" dirty="0"/>
              <a:t>, kadar je izvor sepse MRSA pljučnica</a:t>
            </a:r>
          </a:p>
          <a:p>
            <a:pPr lvl="1"/>
            <a:r>
              <a:rPr lang="sl-SI" dirty="0"/>
              <a:t>Novejši antibiotiki (še) nimajo indikacije za MRSA sepso</a:t>
            </a:r>
            <a:r>
              <a:rPr lang="en-US" dirty="0"/>
              <a:t>:</a:t>
            </a:r>
            <a:r>
              <a:rPr lang="sl-SI" dirty="0"/>
              <a:t> </a:t>
            </a:r>
            <a:r>
              <a:rPr lang="sl-SI" dirty="0" err="1"/>
              <a:t>tedizolid</a:t>
            </a:r>
            <a:r>
              <a:rPr lang="sl-SI" dirty="0"/>
              <a:t>, </a:t>
            </a:r>
            <a:r>
              <a:rPr lang="sl-SI" dirty="0" err="1"/>
              <a:t>telavancin</a:t>
            </a:r>
            <a:r>
              <a:rPr lang="sl-SI" dirty="0"/>
              <a:t>, </a:t>
            </a:r>
            <a:r>
              <a:rPr lang="sl-SI" dirty="0" err="1"/>
              <a:t>dalbavancin</a:t>
            </a:r>
            <a:r>
              <a:rPr lang="sl-SI" dirty="0"/>
              <a:t>, </a:t>
            </a:r>
            <a:r>
              <a:rPr lang="sl-SI" dirty="0" err="1"/>
              <a:t>oritavancin</a:t>
            </a:r>
            <a:r>
              <a:rPr lang="sl-SI" dirty="0"/>
              <a:t>, </a:t>
            </a:r>
            <a:r>
              <a:rPr lang="sl-SI" dirty="0" err="1"/>
              <a:t>ceftarolin</a:t>
            </a:r>
            <a:r>
              <a:rPr lang="sl-SI" dirty="0"/>
              <a:t>, </a:t>
            </a:r>
            <a:r>
              <a:rPr lang="sl-SI" dirty="0" err="1"/>
              <a:t>ceftobiprol</a:t>
            </a:r>
            <a:r>
              <a:rPr lang="sl-SI" dirty="0"/>
              <a:t>….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730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064" y="3079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/>
              <a:t>Kombinacije v zdravljenju MSSA SAB?</a:t>
            </a:r>
            <a:endParaRPr lang="en-US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432" y="1124744"/>
            <a:ext cx="8229600" cy="4525963"/>
          </a:xfrm>
        </p:spPr>
        <p:txBody>
          <a:bodyPr>
            <a:normAutofit/>
          </a:bodyPr>
          <a:lstStyle/>
          <a:p>
            <a:r>
              <a:rPr lang="sl-SI" sz="2000" dirty="0" err="1"/>
              <a:t>Flukloksacilin</a:t>
            </a:r>
            <a:r>
              <a:rPr lang="sl-SI" sz="2000" dirty="0"/>
              <a:t> + </a:t>
            </a:r>
            <a:r>
              <a:rPr lang="sl-SI" sz="2000" dirty="0" err="1"/>
              <a:t>gentamicin</a:t>
            </a:r>
            <a:r>
              <a:rPr lang="sl-SI" sz="2000" dirty="0"/>
              <a:t> – </a:t>
            </a:r>
            <a:r>
              <a:rPr lang="sl-SI" sz="2000" b="1" dirty="0"/>
              <a:t>NE</a:t>
            </a:r>
            <a:r>
              <a:rPr lang="sl-SI" sz="2000" dirty="0"/>
              <a:t> </a:t>
            </a:r>
            <a:r>
              <a:rPr lang="en-US" sz="2000" dirty="0"/>
              <a:t>(ne </a:t>
            </a:r>
            <a:r>
              <a:rPr lang="en-US" sz="2000" dirty="0" err="1"/>
              <a:t>vpliva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izid</a:t>
            </a:r>
            <a:r>
              <a:rPr lang="en-US" sz="2000" dirty="0"/>
              <a:t> </a:t>
            </a:r>
            <a:r>
              <a:rPr lang="en-US" sz="2000" dirty="0" err="1"/>
              <a:t>zdravljenja</a:t>
            </a:r>
            <a:r>
              <a:rPr lang="en-US" sz="2000" dirty="0"/>
              <a:t>)</a:t>
            </a:r>
            <a:endParaRPr lang="sl-SI" sz="2000" dirty="0"/>
          </a:p>
          <a:p>
            <a:r>
              <a:rPr lang="sl-SI" sz="2000" dirty="0" err="1"/>
              <a:t>Flukloksacilin</a:t>
            </a:r>
            <a:r>
              <a:rPr lang="sl-SI" sz="2000" dirty="0"/>
              <a:t> + </a:t>
            </a:r>
            <a:r>
              <a:rPr lang="sl-SI" sz="2000" dirty="0" err="1"/>
              <a:t>rifampicin</a:t>
            </a:r>
            <a:r>
              <a:rPr lang="en-US" sz="2000" dirty="0"/>
              <a:t>??</a:t>
            </a:r>
            <a:r>
              <a:rPr lang="sl-SI" sz="2000" dirty="0"/>
              <a:t> </a:t>
            </a:r>
            <a:r>
              <a:rPr lang="en-US" sz="2000" dirty="0" err="1"/>
              <a:t>Zgodnje</a:t>
            </a:r>
            <a:r>
              <a:rPr lang="en-US" sz="2000" dirty="0"/>
              <a:t> </a:t>
            </a:r>
            <a:r>
              <a:rPr lang="en-US" sz="2000" dirty="0" err="1"/>
              <a:t>zdravljenje</a:t>
            </a:r>
            <a:r>
              <a:rPr lang="en-US" sz="2000" dirty="0"/>
              <a:t> z </a:t>
            </a:r>
            <a:r>
              <a:rPr lang="en-US" sz="2000" dirty="0" err="1"/>
              <a:t>antibiotikom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je </a:t>
            </a:r>
            <a:r>
              <a:rPr lang="en-US" sz="2000" dirty="0" err="1"/>
              <a:t>učinkovit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bakterijam</a:t>
            </a:r>
            <a:r>
              <a:rPr lang="en-US" sz="2000" dirty="0"/>
              <a:t> v </a:t>
            </a:r>
            <a:r>
              <a:rPr lang="en-US" sz="2000" dirty="0" err="1"/>
              <a:t>biofilmu</a:t>
            </a:r>
            <a:r>
              <a:rPr lang="en-US" sz="2000" dirty="0"/>
              <a:t> bi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izboljšalo</a:t>
            </a:r>
            <a:r>
              <a:rPr lang="en-US" sz="2000" dirty="0"/>
              <a:t> </a:t>
            </a:r>
            <a:r>
              <a:rPr lang="en-US" sz="2000" dirty="0" err="1"/>
              <a:t>izid</a:t>
            </a:r>
            <a:r>
              <a:rPr lang="en-US" sz="2000" dirty="0"/>
              <a:t> </a:t>
            </a:r>
            <a:r>
              <a:rPr lang="en-US" sz="2000" dirty="0" err="1"/>
              <a:t>zdravljenja</a:t>
            </a:r>
            <a:r>
              <a:rPr lang="sl-SI" sz="2000" dirty="0"/>
              <a:t>:</a:t>
            </a:r>
            <a:endParaRPr lang="en-US" sz="2000" dirty="0"/>
          </a:p>
          <a:p>
            <a:pPr lvl="1"/>
            <a:r>
              <a:rPr lang="en-US" sz="2000" b="1" dirty="0" err="1"/>
              <a:t>Kombinacije</a:t>
            </a:r>
            <a:r>
              <a:rPr lang="en-US" sz="2000" b="1" dirty="0"/>
              <a:t> </a:t>
            </a:r>
            <a:r>
              <a:rPr lang="sl-SI" sz="2000" b="1" dirty="0"/>
              <a:t>z </a:t>
            </a:r>
            <a:r>
              <a:rPr lang="sl-SI" sz="2000" b="1" dirty="0" err="1"/>
              <a:t>rifampicinom</a:t>
            </a:r>
            <a:r>
              <a:rPr lang="sl-SI" sz="2000" b="1" dirty="0"/>
              <a:t> </a:t>
            </a:r>
            <a:r>
              <a:rPr lang="en-US" sz="2000" b="1" dirty="0"/>
              <a:t>ne </a:t>
            </a:r>
            <a:r>
              <a:rPr lang="en-US" sz="2000" b="1" dirty="0" err="1"/>
              <a:t>izboljšajo</a:t>
            </a:r>
            <a:r>
              <a:rPr lang="en-US" sz="2000" b="1" dirty="0"/>
              <a:t> </a:t>
            </a:r>
            <a:r>
              <a:rPr lang="en-US" sz="2000" b="1" dirty="0" err="1"/>
              <a:t>izida</a:t>
            </a:r>
            <a:r>
              <a:rPr lang="en-US" sz="2000" b="1" dirty="0"/>
              <a:t> </a:t>
            </a:r>
            <a:r>
              <a:rPr lang="en-US" sz="2000" b="1" dirty="0" err="1"/>
              <a:t>zdravljenja</a:t>
            </a:r>
            <a:r>
              <a:rPr lang="en-US" sz="2000" b="1" dirty="0"/>
              <a:t> (</a:t>
            </a:r>
            <a:r>
              <a:rPr lang="en-US" sz="2000" b="1" dirty="0" err="1"/>
              <a:t>raziskava</a:t>
            </a:r>
            <a:r>
              <a:rPr lang="en-US" sz="2000" b="1" dirty="0"/>
              <a:t> ARREST, Lancet 2017</a:t>
            </a:r>
            <a:r>
              <a:rPr lang="sl-SI" sz="2000" b="1" dirty="0"/>
              <a:t>)</a:t>
            </a:r>
            <a:endParaRPr lang="sl-SI" sz="2000" dirty="0"/>
          </a:p>
          <a:p>
            <a:endParaRPr lang="en-US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en-US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43E6B10-437D-4986-BE59-5CE2FDA7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96952"/>
            <a:ext cx="5863258" cy="28810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EE49C56-C2A8-4D0F-979B-C7C25D53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2479">
            <a:off x="292296" y="2598273"/>
            <a:ext cx="8559408" cy="18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C36C64-225C-4A03-B2C6-D0A1C6CA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Kombinacije v zdravljenju MRSA SAB?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31440C2-DD6C-4406-BDC9-3C076A3E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dirty="0"/>
              <a:t>Kombinacije pri zdravljenje MRSA sepse</a:t>
            </a:r>
            <a:r>
              <a:rPr lang="en-US" sz="2400" dirty="0"/>
              <a:t> (</a:t>
            </a:r>
            <a:r>
              <a:rPr lang="en-US" sz="2400" dirty="0" err="1"/>
              <a:t>novejše</a:t>
            </a:r>
            <a:r>
              <a:rPr lang="en-US" sz="2400" dirty="0"/>
              <a:t> </a:t>
            </a:r>
            <a:r>
              <a:rPr lang="en-US" sz="2400" dirty="0" err="1"/>
              <a:t>raziskave</a:t>
            </a:r>
            <a:r>
              <a:rPr lang="en-US" sz="2400" dirty="0"/>
              <a:t> v </a:t>
            </a:r>
            <a:r>
              <a:rPr lang="en-US" sz="2400" dirty="0" err="1"/>
              <a:t>teku</a:t>
            </a:r>
            <a:r>
              <a:rPr lang="en-US" sz="2400" dirty="0"/>
              <a:t>)</a:t>
            </a:r>
            <a:r>
              <a:rPr lang="sl-SI" sz="2400" dirty="0"/>
              <a:t>:</a:t>
            </a:r>
          </a:p>
          <a:p>
            <a:pPr lvl="1"/>
            <a:r>
              <a:rPr lang="sl-SI" sz="2400" dirty="0"/>
              <a:t>Kombinacija </a:t>
            </a:r>
            <a:r>
              <a:rPr lang="sl-SI" sz="2400" dirty="0" err="1"/>
              <a:t>vankomicin</a:t>
            </a:r>
            <a:r>
              <a:rPr lang="sl-SI" sz="2400" dirty="0"/>
              <a:t>/</a:t>
            </a:r>
            <a:r>
              <a:rPr lang="sl-SI" sz="2400" dirty="0" err="1"/>
              <a:t>daptomicin</a:t>
            </a:r>
            <a:r>
              <a:rPr lang="sl-SI" sz="2400" dirty="0"/>
              <a:t> + </a:t>
            </a:r>
            <a:r>
              <a:rPr lang="sl-SI" sz="2400" dirty="0" err="1"/>
              <a:t>betalaktamski</a:t>
            </a:r>
            <a:r>
              <a:rPr lang="sl-SI" sz="2400" dirty="0"/>
              <a:t> </a:t>
            </a:r>
            <a:r>
              <a:rPr lang="sl-SI" sz="2400" dirty="0" err="1"/>
              <a:t>protistafilokokni</a:t>
            </a:r>
            <a:r>
              <a:rPr lang="sl-SI" sz="2400" dirty="0"/>
              <a:t> penicilin- raziskava CAMERA1 (skrajša čas </a:t>
            </a:r>
            <a:r>
              <a:rPr lang="sl-SI" sz="2400" dirty="0" err="1"/>
              <a:t>bakteriemije</a:t>
            </a:r>
            <a:r>
              <a:rPr lang="sl-SI" sz="2400" dirty="0"/>
              <a:t> za 1 dan) in CAMERA 2 v teku.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C915799-1F75-4909-BA74-9B5457BD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573016"/>
            <a:ext cx="6407696" cy="15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3B96F2-F9F4-4A04-B2CF-37BB6B8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Okužbe</a:t>
            </a:r>
            <a:r>
              <a:rPr lang="en-US" sz="3200" b="1" dirty="0"/>
              <a:t>, </a:t>
            </a:r>
            <a:r>
              <a:rPr lang="en-US" sz="3200" b="1" dirty="0" err="1"/>
              <a:t>povzročene</a:t>
            </a:r>
            <a:r>
              <a:rPr lang="en-US" sz="3200" b="1" dirty="0"/>
              <a:t> s </a:t>
            </a:r>
            <a:r>
              <a:rPr lang="en-US" sz="3200" b="1" i="1" dirty="0" err="1"/>
              <a:t>S.aureus</a:t>
            </a:r>
            <a:r>
              <a:rPr lang="en-US" sz="3200" b="1" dirty="0"/>
              <a:t>, </a:t>
            </a:r>
            <a:r>
              <a:rPr lang="en-US" sz="3200" b="1" dirty="0" err="1"/>
              <a:t>ki</a:t>
            </a:r>
            <a:r>
              <a:rPr lang="en-US" sz="3200" b="1" dirty="0"/>
              <a:t> </a:t>
            </a:r>
            <a:r>
              <a:rPr lang="en-US" sz="3200" b="1" dirty="0" err="1"/>
              <a:t>izloča</a:t>
            </a:r>
            <a:r>
              <a:rPr lang="en-US" sz="3200" b="1" dirty="0"/>
              <a:t> PVL </a:t>
            </a:r>
            <a:r>
              <a:rPr lang="en-US" sz="3200" b="1" dirty="0" err="1"/>
              <a:t>toksin</a:t>
            </a:r>
            <a:endParaRPr lang="sl-SI" sz="32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EF97692-8876-437C-A7A8-73102B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16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PVL izloča manj kot 5 % sevov bakterije </a:t>
            </a:r>
            <a:r>
              <a:rPr lang="sl-SI" i="1" dirty="0"/>
              <a:t>S. </a:t>
            </a:r>
            <a:r>
              <a:rPr lang="sl-SI" i="1" dirty="0" err="1"/>
              <a:t>aureus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tako</a:t>
            </a:r>
            <a:r>
              <a:rPr lang="en-US" dirty="0"/>
              <a:t> MSSA, </a:t>
            </a:r>
            <a:r>
              <a:rPr lang="en-US" dirty="0" err="1"/>
              <a:t>kot</a:t>
            </a:r>
            <a:r>
              <a:rPr lang="en-US" dirty="0"/>
              <a:t> MRSA).</a:t>
            </a:r>
          </a:p>
          <a:p>
            <a:endParaRPr lang="en-US" dirty="0"/>
          </a:p>
          <a:p>
            <a:r>
              <a:rPr lang="en-US" dirty="0"/>
              <a:t>Poleg </a:t>
            </a:r>
            <a:r>
              <a:rPr lang="en-US" dirty="0" err="1"/>
              <a:t>okužbe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 in </a:t>
            </a:r>
            <a:r>
              <a:rPr lang="en-US" dirty="0" err="1"/>
              <a:t>mehkih</a:t>
            </a:r>
            <a:r>
              <a:rPr lang="en-US" dirty="0"/>
              <a:t> </a:t>
            </a:r>
            <a:r>
              <a:rPr lang="en-US" dirty="0" err="1"/>
              <a:t>tkiv</a:t>
            </a:r>
            <a:r>
              <a:rPr lang="en-US" dirty="0"/>
              <a:t> </a:t>
            </a:r>
            <a:r>
              <a:rPr lang="en-US" dirty="0" err="1"/>
              <a:t>povr</a:t>
            </a:r>
            <a:r>
              <a:rPr lang="sl-SI" dirty="0"/>
              <a:t>o</a:t>
            </a:r>
            <a:r>
              <a:rPr lang="en-US" dirty="0" err="1"/>
              <a:t>zoča</a:t>
            </a:r>
            <a:r>
              <a:rPr lang="en-US" dirty="0"/>
              <a:t> </a:t>
            </a:r>
            <a:r>
              <a:rPr lang="sl-SI" dirty="0" err="1"/>
              <a:t>Panton</a:t>
            </a:r>
            <a:r>
              <a:rPr lang="sl-SI" dirty="0"/>
              <a:t>-Valentine </a:t>
            </a:r>
            <a:r>
              <a:rPr lang="sl-SI" dirty="0" err="1"/>
              <a:t>leukocidin</a:t>
            </a:r>
            <a:r>
              <a:rPr lang="sl-SI" dirty="0"/>
              <a:t> </a:t>
            </a:r>
            <a:r>
              <a:rPr lang="sl-SI" dirty="0" err="1"/>
              <a:t>pozitivn</a:t>
            </a:r>
            <a:r>
              <a:rPr lang="en-US" dirty="0"/>
              <a:t>a</a:t>
            </a:r>
            <a:r>
              <a:rPr lang="sl-SI" dirty="0"/>
              <a:t> bakterij</a:t>
            </a:r>
            <a:r>
              <a:rPr lang="en-US" dirty="0"/>
              <a:t>a</a:t>
            </a:r>
            <a:r>
              <a:rPr lang="sl-SI" dirty="0"/>
              <a:t> </a:t>
            </a:r>
            <a:r>
              <a:rPr lang="sl-SI" i="1" dirty="0" err="1"/>
              <a:t>Staphylococcus</a:t>
            </a:r>
            <a:r>
              <a:rPr lang="sl-SI" i="1" dirty="0"/>
              <a:t> </a:t>
            </a:r>
            <a:r>
              <a:rPr lang="sl-SI" i="1" dirty="0" err="1"/>
              <a:t>aureus</a:t>
            </a:r>
            <a:r>
              <a:rPr lang="en-US" i="1" dirty="0"/>
              <a:t> </a:t>
            </a:r>
            <a:r>
              <a:rPr lang="en-US" dirty="0" err="1"/>
              <a:t>invazivne</a:t>
            </a:r>
            <a:r>
              <a:rPr lang="en-US" dirty="0"/>
              <a:t> </a:t>
            </a:r>
            <a:r>
              <a:rPr lang="en-US" dirty="0" err="1"/>
              <a:t>okužbe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nekrotizirajoča</a:t>
            </a:r>
            <a:r>
              <a:rPr lang="en-US" dirty="0"/>
              <a:t> </a:t>
            </a:r>
            <a:r>
              <a:rPr lang="en-US" dirty="0" err="1"/>
              <a:t>hemoragična</a:t>
            </a:r>
            <a:r>
              <a:rPr lang="en-US" dirty="0"/>
              <a:t> </a:t>
            </a:r>
            <a:r>
              <a:rPr lang="en-US" dirty="0" err="1"/>
              <a:t>pljučnica</a:t>
            </a:r>
            <a:r>
              <a:rPr lang="en-US" dirty="0"/>
              <a:t> </a:t>
            </a:r>
            <a:r>
              <a:rPr lang="en-US" dirty="0" err="1"/>
              <a:t>domačega</a:t>
            </a:r>
            <a:r>
              <a:rPr lang="en-US" dirty="0"/>
              <a:t> </a:t>
            </a:r>
            <a:r>
              <a:rPr lang="en-US" dirty="0" err="1"/>
              <a:t>okolja</a:t>
            </a:r>
            <a:r>
              <a:rPr lang="en-US" dirty="0"/>
              <a:t>, </a:t>
            </a:r>
            <a:r>
              <a:rPr lang="en-US" dirty="0" err="1"/>
              <a:t>nekrotizirajoči</a:t>
            </a:r>
            <a:r>
              <a:rPr lang="en-US" dirty="0"/>
              <a:t> fasciitis, purpura fulminans</a:t>
            </a:r>
            <a:r>
              <a:rPr lang="sl-SI" dirty="0"/>
              <a:t>,</a:t>
            </a:r>
            <a:r>
              <a:rPr lang="en-US" dirty="0"/>
              <a:t> o</a:t>
            </a:r>
            <a:r>
              <a:rPr lang="sl-SI" dirty="0"/>
              <a:t>s</a:t>
            </a:r>
            <a:r>
              <a:rPr lang="en-US" dirty="0" err="1"/>
              <a:t>teomielitis</a:t>
            </a:r>
            <a:r>
              <a:rPr lang="en-US" dirty="0"/>
              <a:t> in </a:t>
            </a:r>
            <a:r>
              <a:rPr lang="en-US" dirty="0" err="1"/>
              <a:t>septični</a:t>
            </a:r>
            <a:r>
              <a:rPr lang="en-US" dirty="0"/>
              <a:t> </a:t>
            </a:r>
            <a:r>
              <a:rPr lang="en-US" dirty="0" err="1"/>
              <a:t>artritis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Obolevajo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, </a:t>
            </a:r>
            <a:r>
              <a:rPr lang="en-US" dirty="0" err="1"/>
              <a:t>imunsko</a:t>
            </a:r>
            <a:r>
              <a:rPr lang="en-US" dirty="0"/>
              <a:t> </a:t>
            </a:r>
            <a:r>
              <a:rPr lang="en-US" dirty="0" err="1"/>
              <a:t>zmožni</a:t>
            </a:r>
            <a:r>
              <a:rPr lang="en-US" dirty="0"/>
              <a:t> </a:t>
            </a:r>
            <a:r>
              <a:rPr lang="en-US" dirty="0" err="1"/>
              <a:t>bolniki</a:t>
            </a:r>
            <a:r>
              <a:rPr lang="en-US" dirty="0"/>
              <a:t> v </a:t>
            </a:r>
            <a:r>
              <a:rPr lang="en-US" dirty="0" err="1"/>
              <a:t>domačem</a:t>
            </a:r>
            <a:r>
              <a:rPr lang="en-US" dirty="0"/>
              <a:t> </a:t>
            </a:r>
            <a:r>
              <a:rPr lang="en-US" dirty="0" err="1"/>
              <a:t>okolju</a:t>
            </a:r>
            <a:r>
              <a:rPr lang="en-US" dirty="0"/>
              <a:t>- v</a:t>
            </a:r>
            <a:r>
              <a:rPr lang="sl-SI" dirty="0" err="1"/>
              <a:t>elika</a:t>
            </a:r>
            <a:r>
              <a:rPr lang="en-US" dirty="0"/>
              <a:t> </a:t>
            </a:r>
            <a:r>
              <a:rPr lang="en-US" dirty="0" err="1"/>
              <a:t>smrtnost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/>
              <a:t>Prenaša</a:t>
            </a:r>
            <a:r>
              <a:rPr lang="en-US" dirty="0"/>
              <a:t> se med </a:t>
            </a:r>
            <a:r>
              <a:rPr lang="en-US" dirty="0" err="1"/>
              <a:t>družinskimi</a:t>
            </a:r>
            <a:r>
              <a:rPr lang="en-US" dirty="0"/>
              <a:t> </a:t>
            </a:r>
            <a:r>
              <a:rPr lang="en-US" dirty="0" err="1"/>
              <a:t>člani</a:t>
            </a:r>
            <a:r>
              <a:rPr lang="en-US" dirty="0"/>
              <a:t>, o</a:t>
            </a:r>
            <a:r>
              <a:rPr lang="sl-SI" dirty="0"/>
              <a:t>b ugotovitvi prisotnosti PVL pozitivne bakterije </a:t>
            </a:r>
            <a:r>
              <a:rPr lang="sl-SI" i="1" dirty="0"/>
              <a:t>S. </a:t>
            </a:r>
            <a:r>
              <a:rPr lang="sl-SI" i="1" dirty="0" err="1"/>
              <a:t>aureus</a:t>
            </a:r>
            <a:r>
              <a:rPr lang="sl-SI" i="1" dirty="0"/>
              <a:t> </a:t>
            </a:r>
            <a:r>
              <a:rPr lang="sl-SI" dirty="0"/>
              <a:t>je potrebno epidemiološko poiskati morebitne nosilce</a:t>
            </a:r>
            <a:r>
              <a:rPr lang="en-US" dirty="0"/>
              <a:t> </a:t>
            </a:r>
            <a:r>
              <a:rPr lang="sl-SI" dirty="0"/>
              <a:t>(v družin</a:t>
            </a:r>
            <a:r>
              <a:rPr lang="en-US" dirty="0" err="1"/>
              <a:t>i</a:t>
            </a:r>
            <a:r>
              <a:rPr lang="sl-SI" dirty="0"/>
              <a:t> obolelega, v skupnostih, v katerih so se bolniki nahajali, kot so vrtci in šole)</a:t>
            </a:r>
            <a:r>
              <a:rPr lang="en-US" dirty="0"/>
              <a:t>- </a:t>
            </a:r>
            <a:r>
              <a:rPr lang="en-US" dirty="0" err="1"/>
              <a:t>dekolonizacija</a:t>
            </a:r>
            <a:r>
              <a:rPr lang="en-US" dirty="0"/>
              <a:t> </a:t>
            </a:r>
            <a:r>
              <a:rPr lang="en-US" dirty="0" err="1"/>
              <a:t>nosilcev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383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xmlns="" id="{6C7156E6-F80B-4ACA-979E-C2841D6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5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Zdravljenje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PVL+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okužb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xmlns="" id="{5D3BCBB1-1439-4265-B471-80222BDF7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06848"/>
            <a:ext cx="4104456" cy="3673741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BAACDB85-9582-414C-AF18-30B170844191}"/>
              </a:ext>
            </a:extLst>
          </p:cNvPr>
          <p:cNvSpPr txBox="1"/>
          <p:nvPr/>
        </p:nvSpPr>
        <p:spPr>
          <a:xfrm>
            <a:off x="652268" y="530120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Subterapevtska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flukloksacilina</a:t>
            </a:r>
            <a:r>
              <a:rPr lang="en-US" dirty="0"/>
              <a:t> </a:t>
            </a:r>
            <a:r>
              <a:rPr lang="en-US" b="1" dirty="0" err="1"/>
              <a:t>poveča</a:t>
            </a:r>
            <a:r>
              <a:rPr lang="en-US" b="1" dirty="0"/>
              <a:t> </a:t>
            </a:r>
            <a:r>
              <a:rPr lang="en-US" b="1" dirty="0" err="1"/>
              <a:t>sintezo</a:t>
            </a:r>
            <a:r>
              <a:rPr lang="en-US" b="1" dirty="0"/>
              <a:t> PVL </a:t>
            </a:r>
            <a:r>
              <a:rPr lang="en-US" b="1" dirty="0" err="1"/>
              <a:t>toksina</a:t>
            </a:r>
            <a:r>
              <a:rPr lang="en-US" dirty="0"/>
              <a:t>! V </a:t>
            </a:r>
            <a:r>
              <a:rPr lang="en-US" dirty="0" err="1"/>
              <a:t>zdravljenju</a:t>
            </a:r>
            <a:r>
              <a:rPr lang="en-US" dirty="0"/>
              <a:t> PVL+ </a:t>
            </a:r>
            <a:r>
              <a:rPr lang="en-US" i="1" dirty="0" err="1"/>
              <a:t>S.aureus</a:t>
            </a:r>
            <a:r>
              <a:rPr lang="en-US" i="1" dirty="0"/>
              <a:t> </a:t>
            </a:r>
            <a:r>
              <a:rPr lang="en-US" dirty="0" err="1"/>
              <a:t>okužb</a:t>
            </a:r>
            <a:r>
              <a:rPr lang="en-US" dirty="0"/>
              <a:t> </a:t>
            </a:r>
            <a:r>
              <a:rPr lang="en-US" dirty="0" err="1"/>
              <a:t>uporabljamo</a:t>
            </a:r>
            <a:r>
              <a:rPr lang="en-US" dirty="0"/>
              <a:t> </a:t>
            </a:r>
            <a:r>
              <a:rPr lang="en-US" dirty="0" err="1"/>
              <a:t>antibiotike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zavrejo</a:t>
            </a:r>
            <a:r>
              <a:rPr lang="en-US" dirty="0"/>
              <a:t> </a:t>
            </a:r>
            <a:r>
              <a:rPr lang="en-US" dirty="0" err="1"/>
              <a:t>sintezo</a:t>
            </a:r>
            <a:r>
              <a:rPr lang="en-US" dirty="0"/>
              <a:t> </a:t>
            </a:r>
            <a:r>
              <a:rPr lang="en-US" dirty="0" err="1"/>
              <a:t>toksina</a:t>
            </a:r>
            <a:r>
              <a:rPr lang="en-US" dirty="0"/>
              <a:t> (</a:t>
            </a:r>
            <a:r>
              <a:rPr lang="en-US" dirty="0" err="1"/>
              <a:t>klindamicin</a:t>
            </a:r>
            <a:r>
              <a:rPr lang="en-US" dirty="0"/>
              <a:t>,</a:t>
            </a:r>
            <a:r>
              <a:rPr lang="sl-SI" dirty="0"/>
              <a:t> </a:t>
            </a:r>
            <a:r>
              <a:rPr lang="en-US" dirty="0"/>
              <a:t>linezolid,  rifampicin, </a:t>
            </a:r>
            <a:r>
              <a:rPr lang="en-US" dirty="0" err="1"/>
              <a:t>doksiciklin</a:t>
            </a:r>
            <a:r>
              <a:rPr lang="en-US" dirty="0"/>
              <a:t>)- </a:t>
            </a:r>
            <a:r>
              <a:rPr lang="en-US" dirty="0" err="1"/>
              <a:t>odvisno</a:t>
            </a:r>
            <a:r>
              <a:rPr lang="en-US" dirty="0"/>
              <a:t> od </a:t>
            </a:r>
            <a:r>
              <a:rPr lang="en-US" dirty="0" err="1"/>
              <a:t>občutljivosti</a:t>
            </a:r>
            <a:r>
              <a:rPr lang="en-US" dirty="0"/>
              <a:t> </a:t>
            </a:r>
            <a:r>
              <a:rPr lang="en-US" dirty="0" err="1"/>
              <a:t>bakterije</a:t>
            </a:r>
            <a:r>
              <a:rPr lang="en-US" dirty="0"/>
              <a:t>, </a:t>
            </a:r>
            <a:r>
              <a:rPr lang="en-US" dirty="0" err="1"/>
              <a:t>pogosto</a:t>
            </a:r>
            <a:r>
              <a:rPr lang="en-US" dirty="0"/>
              <a:t> v </a:t>
            </a:r>
            <a:r>
              <a:rPr lang="en-US" dirty="0" err="1"/>
              <a:t>kombinaciji</a:t>
            </a:r>
            <a:r>
              <a:rPr lang="sl-SI" dirty="0"/>
              <a:t> (npr. </a:t>
            </a:r>
            <a:r>
              <a:rPr lang="sl-SI" dirty="0" err="1"/>
              <a:t>klindamicin</a:t>
            </a:r>
            <a:r>
              <a:rPr lang="sl-SI" dirty="0"/>
              <a:t> + </a:t>
            </a:r>
            <a:r>
              <a:rPr lang="sl-SI" dirty="0" err="1"/>
              <a:t>rifampicin</a:t>
            </a:r>
            <a:r>
              <a:rPr lang="sl-SI" dirty="0"/>
              <a:t>)</a:t>
            </a:r>
            <a:r>
              <a:rPr lang="en-US" dirty="0"/>
              <a:t>.</a:t>
            </a:r>
          </a:p>
          <a:p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B9BE8CF6-D7C4-46AB-A3F5-AF316E950D97}"/>
              </a:ext>
            </a:extLst>
          </p:cNvPr>
          <p:cNvSpPr txBox="1"/>
          <p:nvPr/>
        </p:nvSpPr>
        <p:spPr>
          <a:xfrm>
            <a:off x="467544" y="4805129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Vir</a:t>
            </a:r>
            <a:r>
              <a:rPr lang="en-US" sz="1400" b="1" dirty="0"/>
              <a:t>: </a:t>
            </a:r>
            <a:r>
              <a:rPr lang="sl-SI" sz="1400" b="1" u="sng" dirty="0">
                <a:hlinkClick r:id="rId3" tooltip="Persistent link using digital object identifier"/>
              </a:rPr>
              <a:t>https://doi.org/10.1111/j.1469-0691.2007.01947.x</a:t>
            </a:r>
            <a:endParaRPr lang="sl-SI" sz="14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42E1EF5-4483-4444-B20F-D327FAE4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132856"/>
            <a:ext cx="2549886" cy="18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E01AE0-EA38-4510-98CC-3F1912C3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7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Lastnosti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Staphylococcus aureus</a:t>
            </a:r>
            <a:endParaRPr lang="sl-SI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FCE87D5-6312-4477-9CC6-C87F3E0A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sl-SI" i="1" dirty="0" err="1"/>
              <a:t>S.aure</a:t>
            </a:r>
            <a:r>
              <a:rPr lang="en-US" i="1" dirty="0"/>
              <a:t>u</a:t>
            </a:r>
            <a:r>
              <a:rPr lang="sl-SI" i="1" dirty="0"/>
              <a:t>s </a:t>
            </a:r>
            <a:r>
              <a:rPr lang="en-US" dirty="0" err="1"/>
              <a:t>ima</a:t>
            </a:r>
            <a:r>
              <a:rPr lang="en-US" i="1" dirty="0"/>
              <a:t> </a:t>
            </a:r>
            <a:r>
              <a:rPr lang="sl-SI" dirty="0" err="1"/>
              <a:t>različn</a:t>
            </a:r>
            <a:r>
              <a:rPr lang="en-US" dirty="0"/>
              <a:t>e</a:t>
            </a:r>
            <a:r>
              <a:rPr lang="sl-SI" dirty="0"/>
              <a:t> </a:t>
            </a:r>
            <a:r>
              <a:rPr lang="sl-SI" dirty="0" err="1"/>
              <a:t>virulenčn</a:t>
            </a:r>
            <a:r>
              <a:rPr lang="en-US" dirty="0"/>
              <a:t>e</a:t>
            </a:r>
            <a:r>
              <a:rPr lang="sl-SI" dirty="0"/>
              <a:t> dejavnik</a:t>
            </a:r>
            <a:r>
              <a:rPr lang="en-US" dirty="0"/>
              <a:t>e (</a:t>
            </a:r>
            <a:r>
              <a:rPr lang="en-US" dirty="0" err="1"/>
              <a:t>npr</a:t>
            </a:r>
            <a:r>
              <a:rPr lang="en-US" dirty="0"/>
              <a:t>. MSCRAMM </a:t>
            </a:r>
            <a:r>
              <a:rPr lang="en-US" dirty="0" err="1"/>
              <a:t>adhezijski</a:t>
            </a:r>
            <a:r>
              <a:rPr lang="en-US" dirty="0"/>
              <a:t> </a:t>
            </a:r>
            <a:r>
              <a:rPr lang="en-US" dirty="0" err="1"/>
              <a:t>proteini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bakterijske</a:t>
            </a:r>
            <a:r>
              <a:rPr lang="en-US" dirty="0"/>
              <a:t> </a:t>
            </a:r>
            <a:r>
              <a:rPr lang="en-US" dirty="0" err="1"/>
              <a:t>celice</a:t>
            </a:r>
            <a:r>
              <a:rPr lang="en-US" dirty="0"/>
              <a:t>), </a:t>
            </a:r>
            <a:r>
              <a:rPr lang="en-US" dirty="0" err="1"/>
              <a:t>ki</a:t>
            </a:r>
            <a:r>
              <a:rPr lang="en-US" dirty="0"/>
              <a:t> mu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sprva</a:t>
            </a:r>
            <a:r>
              <a:rPr lang="en-US" dirty="0"/>
              <a:t> </a:t>
            </a:r>
            <a:r>
              <a:rPr lang="en-US" b="1" dirty="0" err="1"/>
              <a:t>kolonizacijo</a:t>
            </a:r>
            <a:r>
              <a:rPr lang="en-US" dirty="0"/>
              <a:t> </a:t>
            </a:r>
            <a:r>
              <a:rPr lang="en-US" dirty="0" err="1"/>
              <a:t>sluznic</a:t>
            </a:r>
            <a:r>
              <a:rPr lang="en-US" dirty="0"/>
              <a:t> in </a:t>
            </a:r>
            <a:r>
              <a:rPr lang="en-US" dirty="0" err="1"/>
              <a:t>kože</a:t>
            </a:r>
            <a:r>
              <a:rPr lang="en-US" dirty="0"/>
              <a:t>, 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b="1" dirty="0" err="1"/>
              <a:t>invazijo</a:t>
            </a:r>
            <a:r>
              <a:rPr lang="en-US" b="1" dirty="0"/>
              <a:t> </a:t>
            </a:r>
            <a:r>
              <a:rPr lang="en-US" dirty="0"/>
              <a:t>v </a:t>
            </a:r>
            <a:r>
              <a:rPr lang="en-US" dirty="0" err="1"/>
              <a:t>krvni</a:t>
            </a:r>
            <a:r>
              <a:rPr lang="en-US" dirty="0"/>
              <a:t> </a:t>
            </a:r>
            <a:r>
              <a:rPr lang="en-US" dirty="0" err="1"/>
              <a:t>obtok</a:t>
            </a:r>
            <a:r>
              <a:rPr lang="en-US" dirty="0"/>
              <a:t>, </a:t>
            </a:r>
            <a:r>
              <a:rPr lang="en-US" dirty="0" err="1"/>
              <a:t>tvorbo</a:t>
            </a:r>
            <a:r>
              <a:rPr lang="en-US" dirty="0"/>
              <a:t> </a:t>
            </a:r>
            <a:r>
              <a:rPr lang="en-US" b="1" dirty="0" err="1"/>
              <a:t>sekundarnih</a:t>
            </a:r>
            <a:r>
              <a:rPr lang="en-US" b="1" dirty="0"/>
              <a:t> </a:t>
            </a:r>
            <a:r>
              <a:rPr lang="en-US" b="1" dirty="0" err="1"/>
              <a:t>zasevkov</a:t>
            </a:r>
            <a:r>
              <a:rPr lang="en-US" dirty="0"/>
              <a:t>, </a:t>
            </a:r>
            <a:r>
              <a:rPr lang="en-US" dirty="0" err="1"/>
              <a:t>tvorbo</a:t>
            </a:r>
            <a:r>
              <a:rPr lang="en-US" dirty="0"/>
              <a:t> </a:t>
            </a:r>
            <a:r>
              <a:rPr lang="en-US" dirty="0" err="1"/>
              <a:t>biofilma</a:t>
            </a:r>
            <a:r>
              <a:rPr lang="en-US" dirty="0"/>
              <a:t> </a:t>
            </a:r>
            <a:r>
              <a:rPr lang="en-US" dirty="0" err="1"/>
              <a:t>idr</a:t>
            </a:r>
            <a:r>
              <a:rPr lang="en-US" dirty="0"/>
              <a:t>…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Nekateri</a:t>
            </a:r>
            <a:r>
              <a:rPr lang="en-US" dirty="0"/>
              <a:t> </a:t>
            </a:r>
            <a:r>
              <a:rPr lang="sl-SI" dirty="0"/>
              <a:t> </a:t>
            </a:r>
            <a:r>
              <a:rPr lang="sl-SI" b="1" dirty="0" err="1"/>
              <a:t>eksotoksin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 err="1"/>
              <a:t>bakterije</a:t>
            </a:r>
            <a:r>
              <a:rPr lang="en-US" dirty="0"/>
              <a:t> SA </a:t>
            </a:r>
            <a:r>
              <a:rPr lang="sl-SI" dirty="0" err="1"/>
              <a:t>mogočajo</a:t>
            </a:r>
            <a:r>
              <a:rPr lang="en-US" dirty="0"/>
              <a:t>, da se </a:t>
            </a:r>
            <a:r>
              <a:rPr lang="en-US" dirty="0" err="1"/>
              <a:t>izogne</a:t>
            </a:r>
            <a:r>
              <a:rPr lang="en-US" dirty="0"/>
              <a:t> </a:t>
            </a:r>
            <a:r>
              <a:rPr lang="en-US" dirty="0" err="1"/>
              <a:t>imunskemu</a:t>
            </a:r>
            <a:r>
              <a:rPr lang="en-US" dirty="0"/>
              <a:t> </a:t>
            </a:r>
            <a:r>
              <a:rPr lang="en-US" dirty="0" err="1"/>
              <a:t>odzivu</a:t>
            </a:r>
            <a:r>
              <a:rPr lang="sl-SI" dirty="0"/>
              <a:t> gostitelja</a:t>
            </a:r>
            <a:r>
              <a:rPr lang="en-US" dirty="0"/>
              <a:t>. </a:t>
            </a:r>
            <a:r>
              <a:rPr lang="sl-SI" dirty="0"/>
              <a:t>Večina sevov izloča hemolizine, </a:t>
            </a:r>
            <a:r>
              <a:rPr lang="sl-SI" dirty="0" err="1"/>
              <a:t>nukleazo</a:t>
            </a:r>
            <a:r>
              <a:rPr lang="sl-SI" dirty="0"/>
              <a:t>, proteazo, lipazo, </a:t>
            </a:r>
            <a:r>
              <a:rPr lang="sl-SI" dirty="0" err="1"/>
              <a:t>hialuronidazo</a:t>
            </a:r>
            <a:r>
              <a:rPr lang="sl-SI" dirty="0"/>
              <a:t> in </a:t>
            </a:r>
            <a:r>
              <a:rPr lang="sl-SI" dirty="0" err="1"/>
              <a:t>koagulazo</a:t>
            </a:r>
            <a:r>
              <a:rPr lang="sl-SI" dirty="0"/>
              <a:t>, ki spremenijo tkiva gostitelja v hranljive snovi, potrebne za bakterijsko rast</a:t>
            </a:r>
            <a:r>
              <a:rPr lang="en-US" dirty="0"/>
              <a:t>.</a:t>
            </a:r>
            <a:r>
              <a:rPr lang="sl-SI" dirty="0"/>
              <a:t> </a:t>
            </a:r>
            <a:endParaRPr lang="en-US" dirty="0"/>
          </a:p>
          <a:p>
            <a:endParaRPr lang="en-US" dirty="0"/>
          </a:p>
          <a:p>
            <a:r>
              <a:rPr lang="sl-SI" dirty="0"/>
              <a:t>Nekateri sevi izločajo </a:t>
            </a:r>
            <a:r>
              <a:rPr lang="sl-SI" b="1" dirty="0" err="1"/>
              <a:t>eksotoksine</a:t>
            </a:r>
            <a:r>
              <a:rPr lang="sl-SI" dirty="0"/>
              <a:t>, kot so </a:t>
            </a:r>
            <a:r>
              <a:rPr lang="sl-SI" dirty="0" err="1"/>
              <a:t>enterotoksin</a:t>
            </a:r>
            <a:r>
              <a:rPr lang="sl-SI" dirty="0"/>
              <a:t>, toksin 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stafilokoknega</a:t>
            </a:r>
            <a:r>
              <a:rPr lang="en-US" dirty="0"/>
              <a:t> </a:t>
            </a:r>
            <a:r>
              <a:rPr lang="sl-SI" dirty="0"/>
              <a:t>toksičnega šok</a:t>
            </a:r>
            <a:r>
              <a:rPr lang="en-US" dirty="0"/>
              <a:t>a</a:t>
            </a:r>
            <a:r>
              <a:rPr lang="sl-SI" dirty="0"/>
              <a:t>, </a:t>
            </a:r>
            <a:r>
              <a:rPr lang="sl-SI" dirty="0" err="1"/>
              <a:t>eksfoliativni</a:t>
            </a:r>
            <a:r>
              <a:rPr lang="sl-SI" dirty="0"/>
              <a:t> toksin</a:t>
            </a:r>
            <a:r>
              <a:rPr lang="en-US" dirty="0"/>
              <a:t> (</a:t>
            </a:r>
            <a:r>
              <a:rPr lang="en-US" dirty="0" err="1"/>
              <a:t>stafilokokni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luščenja</a:t>
            </a:r>
            <a:r>
              <a:rPr lang="en-US" dirty="0"/>
              <a:t>)</a:t>
            </a:r>
            <a:r>
              <a:rPr lang="sl-SI" dirty="0"/>
              <a:t> in </a:t>
            </a:r>
            <a:r>
              <a:rPr lang="sl-SI" dirty="0" err="1"/>
              <a:t>Panton</a:t>
            </a:r>
            <a:r>
              <a:rPr lang="sl-SI" dirty="0"/>
              <a:t>-Valentine </a:t>
            </a:r>
            <a:r>
              <a:rPr lang="sl-SI" dirty="0" err="1"/>
              <a:t>leukocidin</a:t>
            </a:r>
            <a:r>
              <a:rPr lang="sl-SI" dirty="0"/>
              <a:t> (PVL). Ti </a:t>
            </a:r>
            <a:r>
              <a:rPr lang="sl-SI" dirty="0" err="1"/>
              <a:t>eksotoksini</a:t>
            </a:r>
            <a:r>
              <a:rPr lang="sl-SI" dirty="0"/>
              <a:t> na različne načine vplivajo na vnetni in imunski odziv gostitelja in so lahko odgovorni za posebne klinične oblike okužbe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l-SI" dirty="0" err="1"/>
              <a:t>Bakteriemija</a:t>
            </a:r>
            <a:r>
              <a:rPr lang="sl-SI" dirty="0"/>
              <a:t>, povzročena z bakterijo </a:t>
            </a:r>
            <a:r>
              <a:rPr lang="sl-SI" i="1" dirty="0" err="1"/>
              <a:t>S.aureus</a:t>
            </a:r>
            <a:r>
              <a:rPr lang="sl-SI" i="1" dirty="0"/>
              <a:t> </a:t>
            </a:r>
            <a:r>
              <a:rPr lang="sl-SI" dirty="0"/>
              <a:t>(SAB) se lahko zaplete s septičnimi </a:t>
            </a:r>
            <a:r>
              <a:rPr lang="sl-SI" b="1" dirty="0"/>
              <a:t>zasevki</a:t>
            </a:r>
            <a:r>
              <a:rPr lang="sl-SI" dirty="0"/>
              <a:t> kjer koli v telesu.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Rezultat iskanja slik za staphylococcus aureus biofilm">
            <a:extLst>
              <a:ext uri="{FF2B5EF4-FFF2-40B4-BE49-F238E27FC236}">
                <a16:creationId xmlns:a16="http://schemas.microsoft.com/office/drawing/2014/main" xmlns="" id="{F951DE0D-107C-41FC-9021-D22B84948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91384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79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FB0A06-6BC7-4848-91E4-F836C94A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je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parenteralno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zdravljenje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Kdaj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nadaljujemo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peroralno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0618A5E-D526-4877-921C-66E7F85B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7638"/>
            <a:ext cx="6480720" cy="497950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93302D30-4012-4BE9-9950-B2F7E6D62B87}"/>
              </a:ext>
            </a:extLst>
          </p:cNvPr>
          <p:cNvSpPr txBox="1"/>
          <p:nvPr/>
        </p:nvSpPr>
        <p:spPr>
          <a:xfrm>
            <a:off x="1187624" y="63093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hlinkClick r:id="rId3" tooltip="Clinical infectious diseases : an official publication of the Infectious Diseases Society of America."/>
              </a:rPr>
              <a:t>Clin Infect Dis.</a:t>
            </a:r>
            <a:r>
              <a:rPr lang="en-US" sz="1100" dirty="0"/>
              <a:t> 2004 Nov 1;39(9):1285-92. </a:t>
            </a:r>
            <a:r>
              <a:rPr lang="en-US" sz="1100" dirty="0" err="1"/>
              <a:t>Epub</a:t>
            </a:r>
            <a:r>
              <a:rPr lang="en-US" sz="1100" dirty="0"/>
              <a:t> 2004 Oct 11.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12856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30074B-6B0C-42EA-87E3-A6418E80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IV/ per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3B384DF-4336-41F2-8D19-DD5B2AE7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5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The OVIVA Trial: Oral versus intravenous antibiotics in the management of bone and joint infection - a </a:t>
            </a:r>
            <a:r>
              <a:rPr lang="en-US" sz="2400" i="1" dirty="0" err="1"/>
              <a:t>multicentre</a:t>
            </a:r>
            <a:r>
              <a:rPr lang="en-US" sz="2400" i="1" dirty="0"/>
              <a:t> open label </a:t>
            </a:r>
            <a:r>
              <a:rPr lang="en-US" sz="2400" i="1" dirty="0" err="1"/>
              <a:t>randomised</a:t>
            </a:r>
            <a:r>
              <a:rPr lang="en-US" sz="2400" i="1" dirty="0"/>
              <a:t> non-inferiority study (</a:t>
            </a:r>
            <a:r>
              <a:rPr lang="sl-SI" sz="2400" i="1" dirty="0" err="1"/>
              <a:t>Matthew</a:t>
            </a:r>
            <a:r>
              <a:rPr lang="sl-SI" sz="2400" i="1" dirty="0"/>
              <a:t> </a:t>
            </a:r>
            <a:r>
              <a:rPr lang="sl-SI" sz="2400" i="1" dirty="0" err="1"/>
              <a:t>Scarborough</a:t>
            </a:r>
            <a:r>
              <a:rPr lang="en-US" sz="2400" i="1" dirty="0"/>
              <a:t> et al, ECCMID 2017).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53E4ACB6-E5A5-4EC0-85A0-01D800B71308}"/>
              </a:ext>
            </a:extLst>
          </p:cNvPr>
          <p:cNvSpPr txBox="1"/>
          <p:nvPr/>
        </p:nvSpPr>
        <p:spPr>
          <a:xfrm>
            <a:off x="323528" y="414908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bolnikih</a:t>
            </a:r>
            <a:r>
              <a:rPr lang="en-US" sz="2400" dirty="0"/>
              <a:t> z </a:t>
            </a:r>
            <a:r>
              <a:rPr lang="en-US" sz="2400" dirty="0" err="1"/>
              <a:t>okužbami</a:t>
            </a:r>
            <a:r>
              <a:rPr lang="en-US" sz="2400" dirty="0"/>
              <a:t> </a:t>
            </a:r>
            <a:r>
              <a:rPr lang="en-US" sz="2400" dirty="0" err="1"/>
              <a:t>kosti</a:t>
            </a:r>
            <a:r>
              <a:rPr lang="en-US" sz="2400" dirty="0"/>
              <a:t>, </a:t>
            </a:r>
            <a:r>
              <a:rPr lang="en-US" sz="2400" dirty="0" err="1"/>
              <a:t>sklepov</a:t>
            </a:r>
            <a:r>
              <a:rPr lang="en-US" sz="2400" dirty="0"/>
              <a:t> in </a:t>
            </a:r>
            <a:r>
              <a:rPr lang="en-US" sz="2400" dirty="0" err="1"/>
              <a:t>sklepnih</a:t>
            </a:r>
            <a:r>
              <a:rPr lang="en-US" sz="2400" dirty="0"/>
              <a:t> </a:t>
            </a:r>
            <a:r>
              <a:rPr lang="en-US" sz="2400" dirty="0" err="1"/>
              <a:t>protez</a:t>
            </a:r>
            <a:r>
              <a:rPr lang="en-US" sz="2400" dirty="0"/>
              <a:t> je </a:t>
            </a:r>
            <a:r>
              <a:rPr lang="en-US" sz="2400" dirty="0" err="1"/>
              <a:t>parenteralna</a:t>
            </a:r>
            <a:r>
              <a:rPr lang="en-US" sz="2400" dirty="0"/>
              <a:t> </a:t>
            </a:r>
            <a:r>
              <a:rPr lang="en-US" sz="2400" dirty="0" err="1"/>
              <a:t>terapija</a:t>
            </a:r>
            <a:r>
              <a:rPr lang="en-US" sz="2400" dirty="0"/>
              <a:t> </a:t>
            </a:r>
            <a:r>
              <a:rPr lang="en-US" sz="2400" b="1" dirty="0" err="1"/>
              <a:t>enakovredna</a:t>
            </a:r>
            <a:r>
              <a:rPr lang="en-US" sz="2400" b="1" dirty="0"/>
              <a:t> </a:t>
            </a:r>
            <a:r>
              <a:rPr lang="en-US" sz="2400" b="1" dirty="0" err="1"/>
              <a:t>peroralni</a:t>
            </a:r>
            <a:r>
              <a:rPr lang="en-US" sz="2400" b="1" dirty="0"/>
              <a:t> </a:t>
            </a:r>
            <a:r>
              <a:rPr lang="en-US" sz="2400" dirty="0" err="1"/>
              <a:t>terapiji</a:t>
            </a:r>
            <a:r>
              <a:rPr lang="en-US" sz="2400" dirty="0"/>
              <a:t>.</a:t>
            </a:r>
          </a:p>
          <a:p>
            <a:endParaRPr lang="sl-SI" dirty="0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xmlns="" id="{FB90948E-D8D2-4586-AC07-6953F854820B}"/>
              </a:ext>
            </a:extLst>
          </p:cNvPr>
          <p:cNvSpPr/>
          <p:nvPr/>
        </p:nvSpPr>
        <p:spPr>
          <a:xfrm>
            <a:off x="457200" y="3861048"/>
            <a:ext cx="7776864" cy="1584176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xmlns="" id="{D001129B-6C78-4AC3-9BF2-4BB8C2448079}"/>
              </a:ext>
            </a:extLst>
          </p:cNvPr>
          <p:cNvSpPr/>
          <p:nvPr/>
        </p:nvSpPr>
        <p:spPr>
          <a:xfrm>
            <a:off x="4222304" y="2802994"/>
            <a:ext cx="576064" cy="9639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263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Peroralno zdravljenje SA IE?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1746" y="1166018"/>
            <a:ext cx="8229600" cy="4525963"/>
          </a:xfrm>
        </p:spPr>
        <p:txBody>
          <a:bodyPr>
            <a:normAutofit/>
          </a:bodyPr>
          <a:lstStyle/>
          <a:p>
            <a:r>
              <a:rPr lang="sl-SI" sz="2000" dirty="0"/>
              <a:t>Raziskav</a:t>
            </a:r>
            <a:r>
              <a:rPr lang="en-US" sz="2000" dirty="0"/>
              <a:t>e</a:t>
            </a:r>
            <a:r>
              <a:rPr lang="sl-SI" sz="2000" dirty="0"/>
              <a:t> pri desnostranskem </a:t>
            </a:r>
            <a:r>
              <a:rPr lang="en-US" sz="2000" dirty="0" err="1"/>
              <a:t>nezapletenem</a:t>
            </a:r>
            <a:r>
              <a:rPr lang="en-US" sz="2000" dirty="0"/>
              <a:t> </a:t>
            </a:r>
            <a:r>
              <a:rPr lang="sl-SI" sz="2000" dirty="0"/>
              <a:t>SA </a:t>
            </a:r>
            <a:r>
              <a:rPr lang="sl-SI" sz="2000" dirty="0" err="1"/>
              <a:t>endokarditisu</a:t>
            </a:r>
            <a:r>
              <a:rPr lang="sl-SI" sz="2000" dirty="0"/>
              <a:t> - enakovredno iv ali peroralno zdravljenje</a:t>
            </a:r>
            <a:r>
              <a:rPr lang="en-US" sz="2000" dirty="0"/>
              <a:t>.</a:t>
            </a:r>
            <a:r>
              <a:rPr lang="sl-SI" sz="2000" dirty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sl-SI" sz="2000" dirty="0"/>
              <a:t>Ostali bolniki z IE? </a:t>
            </a:r>
            <a:endParaRPr lang="en-US" sz="2000" dirty="0"/>
          </a:p>
          <a:p>
            <a:endParaRPr lang="en-US" sz="2000" b="1" dirty="0"/>
          </a:p>
          <a:p>
            <a:r>
              <a:rPr lang="sl-SI" sz="2000" b="1" dirty="0"/>
              <a:t>POET raziskava </a:t>
            </a:r>
            <a:r>
              <a:rPr lang="sl-SI" sz="2000" dirty="0"/>
              <a:t>(„</a:t>
            </a:r>
            <a:r>
              <a:rPr lang="sl-SI" sz="2000" b="1" dirty="0" err="1"/>
              <a:t>P</a:t>
            </a:r>
            <a:r>
              <a:rPr lang="sl-SI" sz="2000" dirty="0" err="1"/>
              <a:t>artial</a:t>
            </a:r>
            <a:r>
              <a:rPr lang="sl-SI" sz="2000" dirty="0"/>
              <a:t> </a:t>
            </a:r>
            <a:r>
              <a:rPr lang="sl-SI" sz="2000" b="1" dirty="0"/>
              <a:t>O</a:t>
            </a:r>
            <a:r>
              <a:rPr lang="sl-SI" sz="2000" dirty="0"/>
              <a:t>ral </a:t>
            </a:r>
            <a:r>
              <a:rPr lang="sl-SI" sz="2000" b="1" dirty="0" err="1"/>
              <a:t>T</a:t>
            </a:r>
            <a:r>
              <a:rPr lang="sl-SI" sz="2000" dirty="0" err="1"/>
              <a:t>reatment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b="1" dirty="0" err="1"/>
              <a:t>E</a:t>
            </a:r>
            <a:r>
              <a:rPr lang="sl-SI" sz="2000" dirty="0" err="1"/>
              <a:t>ndocarditis</a:t>
            </a:r>
            <a:r>
              <a:rPr lang="sl-SI" sz="2000" dirty="0"/>
              <a:t>“, Danska) : peroralno zdravljenje (po 10.dnevu) je </a:t>
            </a:r>
            <a:r>
              <a:rPr lang="sl-SI" sz="2000" b="1" dirty="0"/>
              <a:t>bilo enakovredno </a:t>
            </a:r>
            <a:r>
              <a:rPr lang="sl-SI" sz="2000" b="1" dirty="0" err="1"/>
              <a:t>parenteralnem</a:t>
            </a:r>
            <a:r>
              <a:rPr lang="sl-SI" sz="2000" b="1" dirty="0"/>
              <a:t> </a:t>
            </a:r>
            <a:r>
              <a:rPr lang="sl-SI" sz="2000" dirty="0"/>
              <a:t>zdravljenju pri stabilnih bolnikih z levostranskim IE (per</a:t>
            </a:r>
            <a:r>
              <a:rPr lang="en-US" sz="2000" dirty="0"/>
              <a:t> </a:t>
            </a:r>
            <a:r>
              <a:rPr lang="sl-SI" sz="2000" dirty="0"/>
              <a:t>os MSSA IE: </a:t>
            </a:r>
            <a:r>
              <a:rPr lang="sl-SI" sz="2000" dirty="0" err="1"/>
              <a:t>dikloksacilin</a:t>
            </a:r>
            <a:r>
              <a:rPr lang="sl-SI" sz="2000" dirty="0"/>
              <a:t> ali </a:t>
            </a:r>
            <a:r>
              <a:rPr lang="sl-SI" sz="2000" dirty="0" err="1"/>
              <a:t>linezolid</a:t>
            </a:r>
            <a:r>
              <a:rPr lang="sl-SI" sz="2000" dirty="0"/>
              <a:t> + </a:t>
            </a:r>
            <a:r>
              <a:rPr lang="sl-SI" sz="2000" dirty="0" err="1"/>
              <a:t>rifampicin</a:t>
            </a:r>
            <a:r>
              <a:rPr lang="sl-SI" sz="2000" dirty="0"/>
              <a:t> ali </a:t>
            </a:r>
            <a:r>
              <a:rPr lang="sl-SI" sz="2000" dirty="0" err="1"/>
              <a:t>fucidinska</a:t>
            </a:r>
            <a:r>
              <a:rPr lang="sl-SI" sz="2000" dirty="0"/>
              <a:t> kislina)</a:t>
            </a:r>
          </a:p>
          <a:p>
            <a:endParaRPr lang="sl-SI" sz="2000" dirty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0583"/>
            <a:ext cx="8694068" cy="214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2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2FEFA-E111-4D44-A778-C9CCB97E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672" y="2852936"/>
            <a:ext cx="2585864" cy="258586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096A56-128A-4201-8045-0A35881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Peroralno zdravljenje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3584F54-73B5-4D63-90AA-04008B180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Pomisleki:</a:t>
            </a:r>
          </a:p>
          <a:p>
            <a:pPr lvl="1"/>
            <a:r>
              <a:rPr lang="sl-SI" sz="2400" dirty="0"/>
              <a:t>Interakcije med zdravili</a:t>
            </a:r>
            <a:endParaRPr lang="en-US" sz="2400" dirty="0"/>
          </a:p>
          <a:p>
            <a:pPr lvl="1"/>
            <a:r>
              <a:rPr lang="en-US" sz="2400" dirty="0" err="1"/>
              <a:t>Stranski</a:t>
            </a:r>
            <a:r>
              <a:rPr lang="en-US" sz="2400" dirty="0"/>
              <a:t> </a:t>
            </a:r>
            <a:r>
              <a:rPr lang="en-US" sz="2400" dirty="0" err="1"/>
              <a:t>učinki</a:t>
            </a:r>
            <a:r>
              <a:rPr lang="en-US" sz="2400" dirty="0"/>
              <a:t> </a:t>
            </a:r>
            <a:r>
              <a:rPr lang="en-US" sz="2400" dirty="0" err="1"/>
              <a:t>zdravil</a:t>
            </a:r>
            <a:r>
              <a:rPr lang="en-US" sz="2400" dirty="0"/>
              <a:t> (</a:t>
            </a:r>
            <a:r>
              <a:rPr lang="en-US" sz="2400" dirty="0" err="1"/>
              <a:t>kinoloni</a:t>
            </a:r>
            <a:r>
              <a:rPr lang="en-US" sz="2400" dirty="0"/>
              <a:t>, TMP/SMX </a:t>
            </a:r>
            <a:r>
              <a:rPr lang="en-US" sz="2400" dirty="0" err="1"/>
              <a:t>idr</a:t>
            </a:r>
            <a:r>
              <a:rPr lang="en-US" sz="2400" dirty="0"/>
              <a:t>)</a:t>
            </a:r>
            <a:endParaRPr lang="sl-SI" sz="2400" dirty="0"/>
          </a:p>
          <a:p>
            <a:pPr lvl="1"/>
            <a:r>
              <a:rPr lang="sl-SI" sz="2400" dirty="0"/>
              <a:t>Alergije</a:t>
            </a:r>
          </a:p>
          <a:p>
            <a:pPr lvl="1"/>
            <a:r>
              <a:rPr lang="sl-SI" sz="2400" dirty="0"/>
              <a:t>Nosečnost/dojenje</a:t>
            </a:r>
          </a:p>
          <a:p>
            <a:pPr lvl="1"/>
            <a:r>
              <a:rPr lang="sl-SI" sz="2400" dirty="0"/>
              <a:t>Ledvična/jetrna funkcija</a:t>
            </a:r>
          </a:p>
          <a:p>
            <a:pPr lvl="1"/>
            <a:r>
              <a:rPr lang="sl-SI" sz="2400" dirty="0" err="1"/>
              <a:t>Kompliansa</a:t>
            </a:r>
            <a:endParaRPr lang="sl-SI" sz="2400" dirty="0"/>
          </a:p>
          <a:p>
            <a:pPr lvl="1"/>
            <a:r>
              <a:rPr lang="sl-SI" sz="2400" dirty="0"/>
              <a:t>Antibiotični spekter delovanja</a:t>
            </a:r>
          </a:p>
          <a:p>
            <a:pPr lvl="1"/>
            <a:r>
              <a:rPr lang="sl-SI" sz="2400" dirty="0"/>
              <a:t>TDM</a:t>
            </a:r>
          </a:p>
          <a:p>
            <a:pPr marL="457200" lvl="1" indent="0">
              <a:buNone/>
            </a:pPr>
            <a:endParaRPr lang="sl-SI" sz="2400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1531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FDE662-04FD-42FB-9B4C-F7A3FDF4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184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Prihodnost??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858549F-AC6A-4E74-83AD-77439D34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Tarčna zdravljenja</a:t>
            </a:r>
            <a:r>
              <a:rPr lang="en-US" sz="2400" dirty="0"/>
              <a:t>- k</a:t>
            </a:r>
            <a:r>
              <a:rPr lang="sl-SI" sz="2400" dirty="0" err="1"/>
              <a:t>onjugirano</a:t>
            </a:r>
            <a:r>
              <a:rPr lang="sl-SI" sz="2400" dirty="0"/>
              <a:t> protitelo-antibiotik (</a:t>
            </a:r>
            <a:r>
              <a:rPr lang="sl-SI" sz="2400" dirty="0" err="1"/>
              <a:t>rifalogue</a:t>
            </a:r>
            <a:r>
              <a:rPr lang="sl-SI" sz="2400" dirty="0"/>
              <a:t>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111D5F-A275-4919-BE17-7D9B07A9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1102"/>
            <a:ext cx="4484018" cy="16506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182A634-3A50-4927-8B07-FC2CD2BD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3868379"/>
            <a:ext cx="2739879" cy="273987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6515ECB-F17C-4778-8719-8AB83FB7EBBF}"/>
              </a:ext>
            </a:extLst>
          </p:cNvPr>
          <p:cNvSpPr txBox="1"/>
          <p:nvPr/>
        </p:nvSpPr>
        <p:spPr>
          <a:xfrm>
            <a:off x="1979712" y="48765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Bakteriofagi</a:t>
            </a:r>
            <a:r>
              <a:rPr lang="en-US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0232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E21878-A3E0-49D1-A6EB-F5C6D075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AF96049-60EC-4ED4-8CE6-0C08528BD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Zaenkrat vsa neučinkovita.</a:t>
            </a:r>
          </a:p>
          <a:p>
            <a:endParaRPr lang="sl-SI" sz="2400" dirty="0"/>
          </a:p>
          <a:p>
            <a:r>
              <a:rPr lang="sl-SI" sz="2400" dirty="0"/>
              <a:t>Nosilci </a:t>
            </a:r>
            <a:r>
              <a:rPr lang="sl-SI" sz="2400" i="1" dirty="0" err="1"/>
              <a:t>S.aureus</a:t>
            </a:r>
            <a:r>
              <a:rPr lang="sl-SI" sz="2400" i="1" dirty="0"/>
              <a:t> </a:t>
            </a:r>
            <a:r>
              <a:rPr lang="sl-SI" sz="2400" dirty="0"/>
              <a:t>sicer pogosteje obolevajo s stafilokoknimi okužbami, ki pa so manj hude, kar govori za delno učinkovito zaščito.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5C1D915-D0F6-451F-B1EA-67988357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211592"/>
            <a:ext cx="3347864" cy="20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8E0C54-36D7-482F-A534-3C23A334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Aktivna in pasivna imunizacija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2A5997BA-C0B3-4CBB-9450-C5455DE9A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89445"/>
            <a:ext cx="8229600" cy="527911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516BB07D-64E2-4228-8EDA-57FB27490831}"/>
              </a:ext>
            </a:extLst>
          </p:cNvPr>
          <p:cNvSpPr txBox="1"/>
          <p:nvPr/>
        </p:nvSpPr>
        <p:spPr>
          <a:xfrm>
            <a:off x="539552" y="5997820"/>
            <a:ext cx="759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 err="1"/>
              <a:t>Fowler</a:t>
            </a:r>
            <a:r>
              <a:rPr lang="sl-SI" sz="1200" dirty="0"/>
              <a:t>, V.G. et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Where</a:t>
            </a:r>
            <a:r>
              <a:rPr lang="sl-SI" sz="1200" dirty="0"/>
              <a:t> </a:t>
            </a:r>
            <a:r>
              <a:rPr lang="sl-SI" sz="1200" dirty="0" err="1"/>
              <a:t>does</a:t>
            </a:r>
            <a:r>
              <a:rPr lang="sl-SI" sz="1200" dirty="0"/>
              <a:t> a </a:t>
            </a:r>
            <a:r>
              <a:rPr lang="sl-SI" sz="1200" i="1" dirty="0" err="1"/>
              <a:t>Staphylococcus</a:t>
            </a:r>
            <a:r>
              <a:rPr lang="sl-SI" sz="1200" i="1" dirty="0"/>
              <a:t> </a:t>
            </a:r>
            <a:r>
              <a:rPr lang="sl-SI" sz="1200" i="1" dirty="0" err="1"/>
              <a:t>aureus</a:t>
            </a:r>
            <a:r>
              <a:rPr lang="sl-SI" sz="1200" dirty="0"/>
              <a:t> </a:t>
            </a:r>
            <a:r>
              <a:rPr lang="sl-SI" sz="1200" dirty="0" err="1"/>
              <a:t>vaccine</a:t>
            </a:r>
            <a:r>
              <a:rPr lang="sl-SI" sz="1200" dirty="0"/>
              <a:t> </a:t>
            </a:r>
            <a:r>
              <a:rPr lang="sl-SI" sz="1200" dirty="0" err="1"/>
              <a:t>stand</a:t>
            </a:r>
            <a:r>
              <a:rPr lang="sl-SI" sz="1200" dirty="0"/>
              <a:t>?</a:t>
            </a:r>
            <a:r>
              <a:rPr lang="en-US" sz="1200" dirty="0"/>
              <a:t> </a:t>
            </a:r>
            <a:r>
              <a:rPr lang="sl-SI" sz="1200" dirty="0" err="1"/>
              <a:t>Clinical</a:t>
            </a:r>
            <a:r>
              <a:rPr lang="sl-SI" sz="1200" dirty="0"/>
              <a:t> </a:t>
            </a:r>
            <a:r>
              <a:rPr lang="sl-SI" sz="1200" dirty="0" err="1"/>
              <a:t>Microbiology</a:t>
            </a:r>
            <a:r>
              <a:rPr lang="sl-SI" sz="1200" dirty="0"/>
              <a:t>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Infection</a:t>
            </a:r>
            <a:r>
              <a:rPr lang="en-US" sz="1200" dirty="0"/>
              <a:t> 2014;</a:t>
            </a:r>
            <a:r>
              <a:rPr lang="sl-SI" sz="1200" dirty="0"/>
              <a:t>20</a:t>
            </a:r>
            <a:r>
              <a:rPr lang="en-US" sz="1200" dirty="0"/>
              <a:t>: </a:t>
            </a:r>
            <a:r>
              <a:rPr lang="sl-SI" sz="1200" dirty="0"/>
              <a:t>66 – 75.</a:t>
            </a:r>
          </a:p>
          <a:p>
            <a:r>
              <a:rPr lang="sl-SI" sz="1200" dirty="0"/>
              <a:t/>
            </a:r>
            <a:br>
              <a:rPr lang="sl-SI" sz="1200" dirty="0"/>
            </a:br>
            <a:endParaRPr lang="sl-SI" sz="1200" dirty="0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xmlns="" id="{35CE6738-9E78-4947-967D-26D9B9AC321F}"/>
              </a:ext>
            </a:extLst>
          </p:cNvPr>
          <p:cNvCxnSpPr/>
          <p:nvPr/>
        </p:nvCxnSpPr>
        <p:spPr>
          <a:xfrm>
            <a:off x="6191168" y="198884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xmlns="" id="{6CD2A765-DC23-4079-B313-D8E43974385B}"/>
              </a:ext>
            </a:extLst>
          </p:cNvPr>
          <p:cNvCxnSpPr/>
          <p:nvPr/>
        </p:nvCxnSpPr>
        <p:spPr>
          <a:xfrm>
            <a:off x="6156176" y="2348880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xmlns="" id="{7A0CA205-3259-482D-AAB4-553BE33F6AA3}"/>
              </a:ext>
            </a:extLst>
          </p:cNvPr>
          <p:cNvCxnSpPr/>
          <p:nvPr/>
        </p:nvCxnSpPr>
        <p:spPr>
          <a:xfrm>
            <a:off x="6191168" y="2996952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xmlns="" id="{72081E47-D1F7-404A-A494-54FAC1E6870A}"/>
              </a:ext>
            </a:extLst>
          </p:cNvPr>
          <p:cNvCxnSpPr/>
          <p:nvPr/>
        </p:nvCxnSpPr>
        <p:spPr>
          <a:xfrm>
            <a:off x="7192448" y="3284984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xmlns="" id="{867BE54A-15FA-449D-90B9-C34CC15E5636}"/>
              </a:ext>
            </a:extLst>
          </p:cNvPr>
          <p:cNvCxnSpPr/>
          <p:nvPr/>
        </p:nvCxnSpPr>
        <p:spPr>
          <a:xfrm>
            <a:off x="6156176" y="3717032"/>
            <a:ext cx="907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xmlns="" id="{B534E275-B856-4E30-A309-CD0E2F09DCC2}"/>
              </a:ext>
            </a:extLst>
          </p:cNvPr>
          <p:cNvCxnSpPr/>
          <p:nvPr/>
        </p:nvCxnSpPr>
        <p:spPr>
          <a:xfrm>
            <a:off x="7127272" y="5157192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xmlns="" id="{CAA9A57F-EBE2-4233-9823-1000B39C8A7B}"/>
              </a:ext>
            </a:extLst>
          </p:cNvPr>
          <p:cNvCxnSpPr/>
          <p:nvPr/>
        </p:nvCxnSpPr>
        <p:spPr>
          <a:xfrm>
            <a:off x="7055264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xmlns="" id="{6F0D6135-4FE4-4C32-B0C6-E93CF0CD387E}"/>
              </a:ext>
            </a:extLst>
          </p:cNvPr>
          <p:cNvCxnSpPr/>
          <p:nvPr/>
        </p:nvCxnSpPr>
        <p:spPr>
          <a:xfrm>
            <a:off x="6623216" y="4725144"/>
            <a:ext cx="613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50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ZAKLJUČEK	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Zapleti SAB so pogosti.</a:t>
            </a:r>
          </a:p>
          <a:p>
            <a:endParaRPr lang="sl-SI" dirty="0"/>
          </a:p>
          <a:p>
            <a:r>
              <a:rPr lang="sl-SI" dirty="0"/>
              <a:t>Konzultacija infektologa pomembno izboljša izid zdravljenja bolnika s stafilokokno sepso.</a:t>
            </a:r>
          </a:p>
          <a:p>
            <a:endParaRPr lang="sl-SI" dirty="0"/>
          </a:p>
          <a:p>
            <a:r>
              <a:rPr lang="sl-SI" dirty="0"/>
              <a:t>Ob ustreznih pogojih je možen hiter prehod na peroralno zdravljenje SAB in zapletov.</a:t>
            </a:r>
          </a:p>
          <a:p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D28C1A9-B20E-4A3F-A5D1-B27E6C56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17" y="436817"/>
            <a:ext cx="1304338" cy="16288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3F6CBE-B33F-4B3D-9715-730A8A73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0" y="4531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Zakaj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povzročena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Staphylococcus aureus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12FD197-2888-4EE6-A7FA-175050FC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85" y="211984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Okužba</a:t>
            </a:r>
            <a:r>
              <a:rPr lang="en-US" sz="2400" dirty="0"/>
              <a:t>/</a:t>
            </a:r>
            <a:r>
              <a:rPr lang="en-US" sz="2400" dirty="0" err="1"/>
              <a:t>sepsa</a:t>
            </a:r>
            <a:r>
              <a:rPr lang="sl-SI" sz="2400" dirty="0"/>
              <a:t>, povzročena z bakterijo</a:t>
            </a:r>
            <a:r>
              <a:rPr lang="en-US" sz="2400" dirty="0"/>
              <a:t> </a:t>
            </a:r>
            <a:r>
              <a:rPr lang="en-US" sz="2400" i="1" dirty="0"/>
              <a:t>Staphylococcus aureus </a:t>
            </a:r>
            <a:r>
              <a:rPr lang="en-US" sz="2400" dirty="0" err="1"/>
              <a:t>povzroča</a:t>
            </a:r>
            <a:r>
              <a:rPr lang="en-US" sz="2400" dirty="0"/>
              <a:t> </a:t>
            </a:r>
            <a:r>
              <a:rPr lang="en-US" sz="2400" dirty="0" err="1"/>
              <a:t>raznolike</a:t>
            </a:r>
            <a:r>
              <a:rPr lang="en-US" sz="2400" dirty="0"/>
              <a:t> </a:t>
            </a:r>
            <a:r>
              <a:rPr lang="en-US" sz="2400" dirty="0" err="1"/>
              <a:t>klinične</a:t>
            </a:r>
            <a:r>
              <a:rPr lang="en-US" sz="2400" dirty="0"/>
              <a:t> </a:t>
            </a:r>
            <a:r>
              <a:rPr lang="en-US" sz="2400" dirty="0" err="1"/>
              <a:t>slike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Zapleti</a:t>
            </a:r>
            <a:r>
              <a:rPr lang="en-US" sz="2400" dirty="0"/>
              <a:t> so </a:t>
            </a:r>
            <a:r>
              <a:rPr lang="en-US" sz="2400" dirty="0" err="1"/>
              <a:t>zelo</a:t>
            </a:r>
            <a:r>
              <a:rPr lang="en-US" sz="2400" dirty="0"/>
              <a:t> </a:t>
            </a:r>
            <a:r>
              <a:rPr lang="en-US" sz="2400" dirty="0" err="1"/>
              <a:t>pogosti</a:t>
            </a:r>
            <a:r>
              <a:rPr lang="en-US" sz="2400" dirty="0"/>
              <a:t>, </a:t>
            </a:r>
            <a:r>
              <a:rPr lang="en-US" sz="2400" dirty="0" err="1"/>
              <a:t>težko</a:t>
            </a:r>
            <a:r>
              <a:rPr lang="en-US" sz="2400" dirty="0"/>
              <a:t> </a:t>
            </a:r>
            <a:r>
              <a:rPr lang="en-US" sz="2400" dirty="0" err="1"/>
              <a:t>jih</a:t>
            </a:r>
            <a:r>
              <a:rPr lang="en-US" sz="2400" dirty="0"/>
              <a:t> je </a:t>
            </a:r>
            <a:r>
              <a:rPr lang="en-US" sz="2400" dirty="0" err="1"/>
              <a:t>napovedati</a:t>
            </a:r>
            <a:r>
              <a:rPr lang="en-US" sz="2400" dirty="0"/>
              <a:t> in </a:t>
            </a:r>
            <a:r>
              <a:rPr lang="en-US" sz="2400" dirty="0" err="1"/>
              <a:t>zgodaj</a:t>
            </a:r>
            <a:r>
              <a:rPr lang="en-US" sz="2400" dirty="0"/>
              <a:t> </a:t>
            </a:r>
            <a:r>
              <a:rPr lang="en-US" sz="2400" dirty="0" err="1"/>
              <a:t>prepoznati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Težko</a:t>
            </a:r>
            <a:r>
              <a:rPr lang="en-US" sz="2400" dirty="0"/>
              <a:t> je </a:t>
            </a:r>
            <a:r>
              <a:rPr lang="en-US" sz="2400" dirty="0" err="1"/>
              <a:t>standardizirati</a:t>
            </a:r>
            <a:r>
              <a:rPr lang="en-US" sz="2400" dirty="0"/>
              <a:t> </a:t>
            </a:r>
            <a:r>
              <a:rPr lang="en-US" sz="2400" dirty="0" err="1"/>
              <a:t>obseg</a:t>
            </a:r>
            <a:r>
              <a:rPr lang="en-US" sz="2400" dirty="0"/>
              <a:t> </a:t>
            </a:r>
            <a:r>
              <a:rPr lang="en-US" sz="2400" dirty="0" err="1"/>
              <a:t>diagnostičnih</a:t>
            </a:r>
            <a:r>
              <a:rPr lang="en-US" sz="2400" dirty="0"/>
              <a:t> </a:t>
            </a:r>
            <a:r>
              <a:rPr lang="en-US" sz="2400" dirty="0" err="1"/>
              <a:t>preiskav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so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bolniku</a:t>
            </a:r>
            <a:r>
              <a:rPr lang="en-US" sz="2400" dirty="0"/>
              <a:t> s SAB </a:t>
            </a:r>
            <a:r>
              <a:rPr lang="en-US" sz="2400" dirty="0" err="1"/>
              <a:t>potrebne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Smrtnost</a:t>
            </a:r>
            <a:r>
              <a:rPr lang="en-US" sz="2400" dirty="0"/>
              <a:t> </a:t>
            </a:r>
            <a:r>
              <a:rPr lang="en-US" sz="2400" dirty="0" err="1"/>
              <a:t>ostaja</a:t>
            </a:r>
            <a:r>
              <a:rPr lang="en-US" sz="2400" dirty="0"/>
              <a:t> </a:t>
            </a:r>
            <a:r>
              <a:rPr lang="en-US" sz="2400" dirty="0" err="1"/>
              <a:t>velika</a:t>
            </a:r>
            <a:r>
              <a:rPr lang="en-US" sz="2400" dirty="0"/>
              <a:t> (20% - 30%).</a:t>
            </a:r>
          </a:p>
          <a:p>
            <a:r>
              <a:rPr lang="en-US" sz="2400" dirty="0" err="1"/>
              <a:t>Dileme</a:t>
            </a:r>
            <a:r>
              <a:rPr lang="en-US" sz="2400" dirty="0"/>
              <a:t> v </a:t>
            </a:r>
            <a:r>
              <a:rPr lang="en-US" sz="2400" dirty="0" err="1"/>
              <a:t>zdravljenju</a:t>
            </a:r>
            <a:r>
              <a:rPr lang="en-US" sz="2400" dirty="0"/>
              <a:t> (</a:t>
            </a:r>
            <a:r>
              <a:rPr lang="en-US" sz="2400" dirty="0" err="1"/>
              <a:t>izbor</a:t>
            </a:r>
            <a:r>
              <a:rPr lang="en-US" sz="2400" dirty="0"/>
              <a:t> </a:t>
            </a:r>
            <a:r>
              <a:rPr lang="en-US" sz="2400" dirty="0" err="1"/>
              <a:t>antibiotika</a:t>
            </a:r>
            <a:r>
              <a:rPr lang="en-US" sz="2400" dirty="0"/>
              <a:t>, </a:t>
            </a:r>
            <a:r>
              <a:rPr lang="en-US" sz="2400" dirty="0" err="1"/>
              <a:t>trajanje</a:t>
            </a:r>
            <a:r>
              <a:rPr lang="en-US" sz="2400" dirty="0"/>
              <a:t>, </a:t>
            </a:r>
            <a:r>
              <a:rPr lang="en-US" sz="2400" dirty="0" err="1"/>
              <a:t>oblika</a:t>
            </a:r>
            <a:r>
              <a:rPr lang="en-US" sz="2400" dirty="0"/>
              <a:t>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6672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683200A-FA94-4A90-96F9-B3E7EE58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632" y="1484784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S.aureus</a:t>
            </a:r>
            <a:r>
              <a:rPr lang="en-US" sz="2400" i="1" dirty="0"/>
              <a:t> </a:t>
            </a:r>
            <a:r>
              <a:rPr lang="en-US" sz="2400" dirty="0" err="1"/>
              <a:t>bakteriemija</a:t>
            </a:r>
            <a:r>
              <a:rPr lang="en-US" sz="2400" dirty="0"/>
              <a:t>/</a:t>
            </a:r>
            <a:r>
              <a:rPr lang="en-US" sz="2400" dirty="0" err="1"/>
              <a:t>sepsa</a:t>
            </a:r>
            <a:r>
              <a:rPr lang="en-US" sz="2400" dirty="0"/>
              <a:t> se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razvije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  <a:r>
              <a:rPr lang="en-US" sz="2400" b="1" dirty="0" err="1"/>
              <a:t>sekundarno</a:t>
            </a:r>
            <a:r>
              <a:rPr lang="en-US" sz="2400" b="1" dirty="0"/>
              <a:t> </a:t>
            </a:r>
            <a:r>
              <a:rPr lang="en-US" sz="2400" b="1" dirty="0" err="1"/>
              <a:t>kot</a:t>
            </a:r>
            <a:r>
              <a:rPr lang="en-US" sz="2400" b="1" dirty="0"/>
              <a:t> </a:t>
            </a:r>
            <a:r>
              <a:rPr lang="en-US" sz="2400" b="1" dirty="0" err="1"/>
              <a:t>zaplet</a:t>
            </a:r>
            <a:r>
              <a:rPr lang="en-US" sz="2400" b="1" dirty="0"/>
              <a:t> </a:t>
            </a:r>
            <a:r>
              <a:rPr lang="en-US" sz="2400" b="1" dirty="0" err="1"/>
              <a:t>zaradi</a:t>
            </a:r>
            <a:r>
              <a:rPr lang="en-US" sz="2400" b="1" dirty="0"/>
              <a:t> </a:t>
            </a:r>
            <a:r>
              <a:rPr lang="en-US" sz="2400" b="1" dirty="0" err="1"/>
              <a:t>širjenja</a:t>
            </a:r>
            <a:r>
              <a:rPr lang="en-US" sz="2400" b="1" dirty="0"/>
              <a:t> </a:t>
            </a:r>
            <a:r>
              <a:rPr lang="en-US" sz="2400" dirty="0" err="1"/>
              <a:t>bakterije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primarnga</a:t>
            </a:r>
            <a:r>
              <a:rPr lang="en-US" sz="2400" dirty="0"/>
              <a:t> </a:t>
            </a:r>
            <a:r>
              <a:rPr lang="en-US" sz="2400" dirty="0" err="1"/>
              <a:t>žarišča</a:t>
            </a:r>
            <a:r>
              <a:rPr lang="en-US" sz="2400" dirty="0"/>
              <a:t> </a:t>
            </a:r>
            <a:r>
              <a:rPr lang="en-US" sz="2400" dirty="0" err="1"/>
              <a:t>okužbe</a:t>
            </a:r>
            <a:r>
              <a:rPr lang="en-US" sz="2400" dirty="0"/>
              <a:t> (</a:t>
            </a:r>
            <a:r>
              <a:rPr lang="en-US" sz="2400" dirty="0" err="1"/>
              <a:t>okužba</a:t>
            </a:r>
            <a:r>
              <a:rPr lang="en-US" sz="2400" dirty="0"/>
              <a:t> </a:t>
            </a:r>
            <a:r>
              <a:rPr lang="en-US" sz="2400" dirty="0" err="1"/>
              <a:t>kože</a:t>
            </a:r>
            <a:r>
              <a:rPr lang="en-US" sz="2400" dirty="0"/>
              <a:t>, </a:t>
            </a:r>
            <a:r>
              <a:rPr lang="en-US" sz="2400" dirty="0" err="1"/>
              <a:t>okužba</a:t>
            </a:r>
            <a:r>
              <a:rPr lang="en-US" sz="2400" dirty="0"/>
              <a:t> </a:t>
            </a:r>
            <a:r>
              <a:rPr lang="en-US" sz="2400" dirty="0" err="1"/>
              <a:t>kirurške</a:t>
            </a:r>
            <a:r>
              <a:rPr lang="en-US" sz="2400" dirty="0"/>
              <a:t> </a:t>
            </a:r>
            <a:r>
              <a:rPr lang="en-US" sz="2400" dirty="0" err="1"/>
              <a:t>rane</a:t>
            </a:r>
            <a:r>
              <a:rPr lang="en-US" sz="2400" dirty="0"/>
              <a:t>, </a:t>
            </a:r>
            <a:r>
              <a:rPr lang="en-US" sz="2400" dirty="0" err="1"/>
              <a:t>okužba</a:t>
            </a:r>
            <a:r>
              <a:rPr lang="en-US" sz="2400" dirty="0"/>
              <a:t> v </a:t>
            </a:r>
            <a:r>
              <a:rPr lang="en-US" sz="2400" dirty="0" err="1"/>
              <a:t>povezavi</a:t>
            </a:r>
            <a:r>
              <a:rPr lang="en-US" sz="2400" dirty="0"/>
              <a:t> z </a:t>
            </a:r>
            <a:r>
              <a:rPr lang="en-US" sz="2400" dirty="0" err="1"/>
              <a:t>osrednjim</a:t>
            </a:r>
            <a:r>
              <a:rPr lang="en-US" sz="2400" dirty="0"/>
              <a:t> </a:t>
            </a:r>
            <a:r>
              <a:rPr lang="en-US" sz="2400" dirty="0" err="1"/>
              <a:t>žilnim</a:t>
            </a:r>
            <a:r>
              <a:rPr lang="en-US" sz="2400" dirty="0"/>
              <a:t> </a:t>
            </a:r>
            <a:r>
              <a:rPr lang="en-US" sz="2400" dirty="0" err="1"/>
              <a:t>katetrom</a:t>
            </a:r>
            <a:r>
              <a:rPr lang="en-US" sz="2400" dirty="0"/>
              <a:t>, </a:t>
            </a:r>
            <a:r>
              <a:rPr lang="en-US" sz="2400" dirty="0" err="1"/>
              <a:t>okužbe</a:t>
            </a:r>
            <a:r>
              <a:rPr lang="en-US" sz="2400" dirty="0"/>
              <a:t> </a:t>
            </a:r>
            <a:r>
              <a:rPr lang="en-US" sz="2400" dirty="0" err="1"/>
              <a:t>kosti</a:t>
            </a:r>
            <a:r>
              <a:rPr lang="en-US" sz="2400" dirty="0"/>
              <a:t>, </a:t>
            </a:r>
            <a:r>
              <a:rPr lang="en-US" sz="2400" dirty="0" err="1"/>
              <a:t>sklepov</a:t>
            </a:r>
            <a:r>
              <a:rPr lang="en-US" sz="2400" dirty="0"/>
              <a:t> </a:t>
            </a:r>
            <a:r>
              <a:rPr lang="en-US" sz="2400" dirty="0" err="1"/>
              <a:t>itd</a:t>
            </a:r>
            <a:r>
              <a:rPr lang="en-US" sz="2400" dirty="0"/>
              <a:t>),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ali</a:t>
            </a:r>
            <a:r>
              <a:rPr lang="en-US" sz="2400" dirty="0"/>
              <a:t> pa je </a:t>
            </a:r>
            <a:r>
              <a:rPr lang="en-US" sz="2400" dirty="0" err="1"/>
              <a:t>potek</a:t>
            </a:r>
            <a:r>
              <a:rPr lang="en-US" sz="2400" dirty="0"/>
              <a:t> </a:t>
            </a:r>
            <a:r>
              <a:rPr lang="en-US" sz="2400" dirty="0" err="1"/>
              <a:t>obraten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err="1"/>
              <a:t>primarna</a:t>
            </a:r>
            <a:r>
              <a:rPr lang="en-US" sz="2400" b="1" dirty="0"/>
              <a:t> </a:t>
            </a:r>
            <a:r>
              <a:rPr lang="en-US" sz="2400" b="1" i="1" dirty="0" err="1"/>
              <a:t>S.aureus</a:t>
            </a:r>
            <a:r>
              <a:rPr lang="en-US" sz="2400" b="1" dirty="0"/>
              <a:t> </a:t>
            </a:r>
            <a:r>
              <a:rPr lang="en-US" sz="2400" b="1" dirty="0" err="1"/>
              <a:t>bakteriemija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povzroči</a:t>
            </a:r>
            <a:r>
              <a:rPr lang="en-US" sz="2400" dirty="0"/>
              <a:t> </a:t>
            </a:r>
            <a:r>
              <a:rPr lang="en-US" sz="2400" dirty="0" err="1"/>
              <a:t>sekundarno</a:t>
            </a:r>
            <a:r>
              <a:rPr lang="en-US" sz="2400" dirty="0"/>
              <a:t> </a:t>
            </a:r>
            <a:r>
              <a:rPr lang="en-US" sz="2400" dirty="0" err="1"/>
              <a:t>okužbo</a:t>
            </a:r>
            <a:r>
              <a:rPr lang="en-US" sz="2400" dirty="0"/>
              <a:t> </a:t>
            </a:r>
            <a:r>
              <a:rPr lang="en-US" sz="2400" dirty="0" err="1"/>
              <a:t>sterilnega</a:t>
            </a:r>
            <a:r>
              <a:rPr lang="en-US" sz="2400" dirty="0"/>
              <a:t> </a:t>
            </a:r>
            <a:r>
              <a:rPr lang="en-US" sz="2400" dirty="0" err="1"/>
              <a:t>mesta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endokarditis</a:t>
            </a:r>
            <a:r>
              <a:rPr lang="en-US" sz="2400" dirty="0"/>
              <a:t>, </a:t>
            </a:r>
            <a:r>
              <a:rPr lang="en-US" sz="2400" dirty="0" err="1"/>
              <a:t>okužba</a:t>
            </a:r>
            <a:r>
              <a:rPr lang="en-US" sz="2400" dirty="0"/>
              <a:t> </a:t>
            </a:r>
            <a:r>
              <a:rPr lang="en-US" sz="2400" dirty="0" err="1"/>
              <a:t>vsadka</a:t>
            </a:r>
            <a:r>
              <a:rPr lang="en-US" sz="2400" dirty="0"/>
              <a:t>, ab</a:t>
            </a:r>
            <a:r>
              <a:rPr lang="sl-SI" sz="2400" dirty="0" err="1"/>
              <a:t>sc</a:t>
            </a:r>
            <a:r>
              <a:rPr lang="en-US" sz="2400" dirty="0"/>
              <a:t>e</a:t>
            </a:r>
            <a:r>
              <a:rPr lang="sl-SI" sz="2400" dirty="0"/>
              <a:t>s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različnih</a:t>
            </a:r>
            <a:r>
              <a:rPr lang="en-US" sz="2400" dirty="0"/>
              <a:t> </a:t>
            </a:r>
            <a:r>
              <a:rPr lang="en-US" sz="2400" dirty="0" err="1"/>
              <a:t>mestih</a:t>
            </a:r>
            <a:r>
              <a:rPr lang="en-US" sz="2400" dirty="0"/>
              <a:t>)- </a:t>
            </a:r>
            <a:r>
              <a:rPr lang="en-US" sz="2400" dirty="0" err="1"/>
              <a:t>nastanejo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b="1" dirty="0" err="1"/>
              <a:t>oddaljena</a:t>
            </a:r>
            <a:r>
              <a:rPr lang="en-US" sz="2400" b="1" dirty="0"/>
              <a:t> </a:t>
            </a:r>
            <a:r>
              <a:rPr lang="en-US" sz="2400" b="1" dirty="0" err="1"/>
              <a:t>žarišča</a:t>
            </a:r>
            <a:r>
              <a:rPr lang="en-US" sz="2400" b="1" dirty="0"/>
              <a:t> </a:t>
            </a:r>
            <a:r>
              <a:rPr lang="en-US" sz="2400" dirty="0" err="1"/>
              <a:t>okužbe</a:t>
            </a:r>
            <a:r>
              <a:rPr lang="en-US" sz="2400" dirty="0"/>
              <a:t>. V 20%</a:t>
            </a:r>
            <a:r>
              <a:rPr lang="sl-SI" sz="2400" dirty="0"/>
              <a:t> (do 50%)</a:t>
            </a:r>
            <a:r>
              <a:rPr lang="en-US" sz="2400" dirty="0"/>
              <a:t> ne </a:t>
            </a:r>
            <a:r>
              <a:rPr lang="en-US" sz="2400" dirty="0" err="1"/>
              <a:t>odkrijemo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SAB </a:t>
            </a:r>
            <a:r>
              <a:rPr lang="en-US" sz="2400" dirty="0" err="1"/>
              <a:t>bakteriemije</a:t>
            </a:r>
            <a:r>
              <a:rPr lang="sl-SI" sz="2400" dirty="0"/>
              <a:t> (zlasti pri SAB domačega okolja)</a:t>
            </a:r>
            <a:r>
              <a:rPr lang="en-US" sz="2400" dirty="0"/>
              <a:t>.</a:t>
            </a:r>
            <a:endParaRPr lang="sl-SI" sz="24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4E5234F-CA42-43DD-A181-1AD66AEFB20C}"/>
              </a:ext>
            </a:extLst>
          </p:cNvPr>
          <p:cNvSpPr txBox="1"/>
          <p:nvPr/>
        </p:nvSpPr>
        <p:spPr>
          <a:xfrm>
            <a:off x="323528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Patogeneza</a:t>
            </a:r>
            <a:r>
              <a:rPr lang="en-US" sz="3200" b="1" dirty="0"/>
              <a:t> </a:t>
            </a:r>
            <a:r>
              <a:rPr lang="en-US" sz="3200" b="1" dirty="0" err="1"/>
              <a:t>sepse</a:t>
            </a:r>
            <a:r>
              <a:rPr lang="en-US" sz="3200" b="1" dirty="0"/>
              <a:t>, </a:t>
            </a:r>
            <a:r>
              <a:rPr lang="en-US" sz="3200" b="1" dirty="0" err="1"/>
              <a:t>povzročene</a:t>
            </a:r>
            <a:r>
              <a:rPr lang="en-US" sz="3200" b="1" dirty="0"/>
              <a:t> s </a:t>
            </a:r>
            <a:r>
              <a:rPr lang="en-US" sz="3200" b="1" i="1" dirty="0"/>
              <a:t>Staphylococcus aureus</a:t>
            </a:r>
            <a:endParaRPr lang="sl-SI" sz="3200" b="1" i="1" dirty="0"/>
          </a:p>
        </p:txBody>
      </p:sp>
    </p:spTree>
    <p:extLst>
      <p:ext uri="{BB962C8B-B14F-4D97-AF65-F5344CB8AC3E}">
        <p14:creationId xmlns:p14="http://schemas.microsoft.com/office/powerpoint/2010/main" val="330887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B1EF2F07-BEB7-46D9-98BC-A1499F42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dirty="0"/>
              <a:t>SAB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71900731-FA27-48A9-92BC-E5043729C13C}"/>
              </a:ext>
            </a:extLst>
          </p:cNvPr>
          <p:cNvSpPr txBox="1"/>
          <p:nvPr/>
        </p:nvSpPr>
        <p:spPr>
          <a:xfrm>
            <a:off x="755576" y="170080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SAB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delimo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tisto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 </a:t>
            </a:r>
            <a:r>
              <a:rPr lang="en-US" dirty="0" err="1"/>
              <a:t>domačem</a:t>
            </a:r>
            <a:r>
              <a:rPr lang="en-US" dirty="0"/>
              <a:t> </a:t>
            </a:r>
            <a:r>
              <a:rPr lang="en-US" dirty="0" err="1"/>
              <a:t>okolju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 </a:t>
            </a:r>
            <a:r>
              <a:rPr lang="en-US" dirty="0" err="1"/>
              <a:t>bolnišničnem</a:t>
            </a:r>
            <a:r>
              <a:rPr lang="en-US" dirty="0"/>
              <a:t> </a:t>
            </a:r>
            <a:r>
              <a:rPr lang="en-US" dirty="0" err="1"/>
              <a:t>okolju</a:t>
            </a:r>
            <a:endParaRPr lang="en-US" dirty="0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xmlns="" id="{BECC8513-C3F2-4547-B099-11D4C95450E0}"/>
              </a:ext>
            </a:extLst>
          </p:cNvPr>
          <p:cNvSpPr/>
          <p:nvPr/>
        </p:nvSpPr>
        <p:spPr>
          <a:xfrm>
            <a:off x="755576" y="1507721"/>
            <a:ext cx="3024336" cy="252028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6D512299-E2BE-441D-91AC-E0BE608BB39F}"/>
              </a:ext>
            </a:extLst>
          </p:cNvPr>
          <p:cNvSpPr txBox="1"/>
          <p:nvPr/>
        </p:nvSpPr>
        <p:spPr>
          <a:xfrm>
            <a:off x="5652120" y="167467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Razdelimo</a:t>
            </a:r>
            <a:r>
              <a:rPr lang="en-US" dirty="0"/>
              <a:t> jo </a:t>
            </a:r>
            <a:r>
              <a:rPr lang="en-US" dirty="0" err="1"/>
              <a:t>lahko</a:t>
            </a:r>
            <a:r>
              <a:rPr lang="en-US" dirty="0"/>
              <a:t> (</a:t>
            </a:r>
            <a:r>
              <a:rPr lang="en-US" b="1" dirty="0" err="1"/>
              <a:t>najpomembneje</a:t>
            </a:r>
            <a:r>
              <a:rPr lang="en-US" b="1" dirty="0"/>
              <a:t>)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nezapleteno</a:t>
            </a:r>
            <a:r>
              <a:rPr lang="en-US" dirty="0"/>
              <a:t> SAB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zapleteno</a:t>
            </a:r>
            <a:r>
              <a:rPr lang="en-US" b="1" dirty="0"/>
              <a:t> SAB</a:t>
            </a:r>
            <a:endParaRPr lang="sl-SI" b="1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xmlns="" id="{89476D06-FF24-43B4-B795-62A01B164D65}"/>
              </a:ext>
            </a:extLst>
          </p:cNvPr>
          <p:cNvSpPr/>
          <p:nvPr/>
        </p:nvSpPr>
        <p:spPr>
          <a:xfrm>
            <a:off x="5364088" y="1435713"/>
            <a:ext cx="2952328" cy="2592288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Puščica: levo-desno 11">
            <a:extLst>
              <a:ext uri="{FF2B5EF4-FFF2-40B4-BE49-F238E27FC236}">
                <a16:creationId xmlns:a16="http://schemas.microsoft.com/office/drawing/2014/main" xmlns="" id="{FDD0E641-5329-40CB-8233-EE1209B99AC4}"/>
              </a:ext>
            </a:extLst>
          </p:cNvPr>
          <p:cNvSpPr/>
          <p:nvPr/>
        </p:nvSpPr>
        <p:spPr>
          <a:xfrm>
            <a:off x="3779912" y="2551837"/>
            <a:ext cx="1584176" cy="432048"/>
          </a:xfrm>
          <a:prstGeom prst="leftRightArrow">
            <a:avLst/>
          </a:prstGeom>
          <a:gradFill flip="none" rotWithShape="1">
            <a:gsLst>
              <a:gs pos="0">
                <a:srgbClr val="92D050"/>
              </a:gs>
              <a:gs pos="63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xmlns="" id="{6188220D-E6F8-4CF3-85B9-F34F140EC93C}"/>
              </a:ext>
            </a:extLst>
          </p:cNvPr>
          <p:cNvSpPr txBox="1"/>
          <p:nvPr/>
        </p:nvSpPr>
        <p:spPr>
          <a:xfrm>
            <a:off x="827584" y="496286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Redkejše oblike okužb s sistemskim vnetnim odzivom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povzročajo</a:t>
            </a:r>
            <a:r>
              <a:rPr lang="en-US" dirty="0"/>
              <a:t> </a:t>
            </a:r>
            <a:r>
              <a:rPr lang="en-US" dirty="0" err="1"/>
              <a:t>toksini</a:t>
            </a:r>
            <a:r>
              <a:rPr lang="en-US" dirty="0"/>
              <a:t> </a:t>
            </a:r>
            <a:r>
              <a:rPr lang="en-US" dirty="0" err="1"/>
              <a:t>bakterije</a:t>
            </a:r>
            <a:r>
              <a:rPr lang="en-US" dirty="0"/>
              <a:t> </a:t>
            </a:r>
            <a:r>
              <a:rPr lang="en-US" i="1" dirty="0"/>
              <a:t>Staphylococcus aureus</a:t>
            </a:r>
            <a:r>
              <a:rPr lang="sl-SI" dirty="0"/>
              <a:t>:</a:t>
            </a:r>
            <a:endParaRPr lang="en-US" dirty="0"/>
          </a:p>
          <a:p>
            <a:r>
              <a:rPr lang="sl-SI" i="1" dirty="0"/>
              <a:t>npr. </a:t>
            </a:r>
            <a:r>
              <a:rPr lang="sl-SI" dirty="0"/>
              <a:t>sindrom stafilokoknega toksičnega šoka, </a:t>
            </a:r>
            <a:r>
              <a:rPr lang="en-US" dirty="0" err="1"/>
              <a:t>okužbe</a:t>
            </a:r>
            <a:r>
              <a:rPr lang="en-US" dirty="0"/>
              <a:t>, </a:t>
            </a:r>
            <a:r>
              <a:rPr lang="en-US" dirty="0" err="1"/>
              <a:t>povzročene</a:t>
            </a:r>
            <a:r>
              <a:rPr lang="en-US" dirty="0"/>
              <a:t> z SA,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izloča</a:t>
            </a:r>
            <a:r>
              <a:rPr lang="en-US" dirty="0"/>
              <a:t> Paton- Valentine </a:t>
            </a:r>
            <a:r>
              <a:rPr lang="en-US" dirty="0" err="1"/>
              <a:t>levkocidin</a:t>
            </a:r>
            <a:r>
              <a:rPr lang="en-US" dirty="0"/>
              <a:t> (</a:t>
            </a:r>
            <a:r>
              <a:rPr lang="sl-SI" dirty="0"/>
              <a:t>PVL toksin)….</a:t>
            </a:r>
            <a:r>
              <a:rPr lang="en-US" dirty="0" err="1"/>
              <a:t>idr</a:t>
            </a:r>
            <a:r>
              <a:rPr lang="en-US" dirty="0"/>
              <a:t>…</a:t>
            </a:r>
            <a:endParaRPr lang="sl-SI" dirty="0"/>
          </a:p>
          <a:p>
            <a:endParaRPr lang="sl-SI" dirty="0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xmlns="" id="{6CFEDF00-CEA6-42E6-9F3E-219A1E34E384}"/>
              </a:ext>
            </a:extLst>
          </p:cNvPr>
          <p:cNvSpPr/>
          <p:nvPr/>
        </p:nvSpPr>
        <p:spPr>
          <a:xfrm>
            <a:off x="478888" y="4962864"/>
            <a:ext cx="7416824" cy="1477328"/>
          </a:xfrm>
          <a:prstGeom prst="roundRect">
            <a:avLst/>
          </a:prstGeom>
          <a:solidFill>
            <a:srgbClr val="9966FF">
              <a:alpha val="10000"/>
            </a:srgb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91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Zapletena SAB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556792"/>
            <a:ext cx="74888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Zapletena SAB zahteva </a:t>
            </a:r>
            <a:r>
              <a:rPr lang="sl-SI" sz="2400" b="1" dirty="0"/>
              <a:t>prepoznavo zapleta </a:t>
            </a:r>
            <a:r>
              <a:rPr lang="sl-SI" sz="2400" dirty="0"/>
              <a:t>(</a:t>
            </a:r>
            <a:r>
              <a:rPr lang="sl-SI" sz="2400" dirty="0" err="1"/>
              <a:t>endokarditis</a:t>
            </a:r>
            <a:r>
              <a:rPr lang="sl-SI" sz="2400" dirty="0"/>
              <a:t>, abscesi, </a:t>
            </a:r>
            <a:r>
              <a:rPr lang="sl-SI" sz="2400" dirty="0" err="1"/>
              <a:t>spondilodiscitis</a:t>
            </a:r>
            <a:r>
              <a:rPr lang="sl-SI" sz="2400" dirty="0"/>
              <a:t>, absces vranice itd.) in ustrezno (dovolj dolgo) zdravljenje.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Nekateri zapleti so zelo pomembni, saj jih je težje </a:t>
            </a:r>
            <a:r>
              <a:rPr lang="sl-SI" sz="2400" b="1" dirty="0"/>
              <a:t>zgodaj prepoznati </a:t>
            </a:r>
            <a:r>
              <a:rPr lang="sl-SI" sz="2400" dirty="0"/>
              <a:t>in neprepoznani vodijo v ponovitev </a:t>
            </a:r>
            <a:r>
              <a:rPr lang="sl-SI" sz="2400" dirty="0" err="1"/>
              <a:t>bakteriemije</a:t>
            </a:r>
            <a:r>
              <a:rPr lang="sl-SI" sz="2400" dirty="0"/>
              <a:t> in v katastrofalne zaplete.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Neprepoznani zapleti vodijo v neustrezno zdravljenje in večjo umrljivost!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5" name="AutoShape 2" descr="Rezultat iskanja slik za staphylococcus aureus complications">
            <a:extLst>
              <a:ext uri="{FF2B5EF4-FFF2-40B4-BE49-F238E27FC236}">
                <a16:creationId xmlns:a16="http://schemas.microsoft.com/office/drawing/2014/main" xmlns="" id="{4F347E2C-9427-44BE-ACFF-2A7D5B973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0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8A557C8-EB31-46BA-92D2-5EFF1969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3429000"/>
            <a:ext cx="1187624" cy="29690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E0D8AA-3859-43F7-A356-44F8E4CC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Kako</a:t>
            </a:r>
            <a:r>
              <a:rPr lang="en-US" sz="3200" b="1" dirty="0"/>
              <a:t> </a:t>
            </a:r>
            <a:r>
              <a:rPr lang="sl-SI" sz="3200" b="1" dirty="0"/>
              <a:t>pogosti so zapleti SAB</a:t>
            </a:r>
            <a:r>
              <a:rPr lang="en-US" sz="3200" b="1" dirty="0"/>
              <a:t>?</a:t>
            </a:r>
            <a:endParaRPr lang="sl-SI" sz="3200" b="1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0618DA01-186B-4D76-84D9-99CC156B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16" y="1248196"/>
            <a:ext cx="7742168" cy="48797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Od</a:t>
            </a:r>
            <a:r>
              <a:rPr lang="sl-SI" sz="2400" dirty="0"/>
              <a:t> </a:t>
            </a:r>
            <a:r>
              <a:rPr lang="sl-SI" sz="2400" b="1" dirty="0"/>
              <a:t>3</a:t>
            </a:r>
            <a:r>
              <a:rPr lang="en-US" sz="2400" b="1" dirty="0"/>
              <a:t>0</a:t>
            </a:r>
            <a:r>
              <a:rPr lang="sl-SI" sz="2400" b="1" dirty="0"/>
              <a:t>%</a:t>
            </a:r>
            <a:r>
              <a:rPr lang="en-US" sz="2400" b="1" dirty="0"/>
              <a:t> </a:t>
            </a:r>
            <a:r>
              <a:rPr lang="sl-SI" sz="2400" b="1" dirty="0"/>
              <a:t>do 5</a:t>
            </a:r>
            <a:r>
              <a:rPr lang="en-US" sz="2400" b="1" dirty="0"/>
              <a:t>0</a:t>
            </a:r>
            <a:r>
              <a:rPr lang="sl-SI" sz="2400" b="1" dirty="0"/>
              <a:t>%</a:t>
            </a:r>
            <a:r>
              <a:rPr lang="en-US" sz="2400" b="1" dirty="0"/>
              <a:t> (do 70%) </a:t>
            </a:r>
            <a:r>
              <a:rPr lang="en-US" sz="2400" dirty="0" err="1"/>
              <a:t>vseh</a:t>
            </a:r>
            <a:r>
              <a:rPr lang="en-US" sz="2400" dirty="0"/>
              <a:t> </a:t>
            </a:r>
            <a:r>
              <a:rPr lang="en-US" sz="2400" dirty="0" err="1"/>
              <a:t>bolnikov</a:t>
            </a:r>
            <a:r>
              <a:rPr lang="en-US" sz="2400" dirty="0"/>
              <a:t> s SAB</a:t>
            </a:r>
            <a:r>
              <a:rPr lang="sl-SI" sz="2400" dirty="0"/>
              <a:t> ima </a:t>
            </a:r>
            <a:r>
              <a:rPr lang="sl-SI" sz="2400" dirty="0" err="1"/>
              <a:t>metastatska</a:t>
            </a:r>
            <a:r>
              <a:rPr lang="sl-SI" sz="2400" dirty="0"/>
              <a:t> žarišča okužbe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50% </a:t>
            </a:r>
            <a:r>
              <a:rPr lang="en-US" sz="2400" dirty="0" err="1"/>
              <a:t>bolnikov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več</a:t>
            </a:r>
            <a:r>
              <a:rPr lang="en-US" sz="2400" dirty="0"/>
              <a:t> </a:t>
            </a:r>
            <a:r>
              <a:rPr lang="en-US" sz="2400" dirty="0" err="1"/>
              <a:t>metastaskih</a:t>
            </a:r>
            <a:r>
              <a:rPr lang="en-US" sz="2400" dirty="0"/>
              <a:t> </a:t>
            </a:r>
            <a:r>
              <a:rPr lang="en-US" sz="2400" dirty="0" err="1"/>
              <a:t>žarišč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sl-SI" sz="2400" dirty="0" err="1"/>
              <a:t>Bakteriemija</a:t>
            </a:r>
            <a:r>
              <a:rPr lang="sl-SI" sz="2400" dirty="0"/>
              <a:t> brez jasnega izvora poveča tveganje za zaplete za 2,5 krat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sl-SI" sz="2400" dirty="0"/>
              <a:t>Prav tako </a:t>
            </a:r>
            <a:r>
              <a:rPr lang="sl-SI" sz="2400" b="1" dirty="0"/>
              <a:t>prisotnost umetnega materiala </a:t>
            </a:r>
            <a:r>
              <a:rPr lang="sl-SI" sz="2400" dirty="0"/>
              <a:t>pomembno poveča tveganje za zaplete, hkrati pa je ta tudi pogost izvor SAB.</a:t>
            </a:r>
            <a:endParaRPr lang="en-US" sz="2400" dirty="0"/>
          </a:p>
          <a:p>
            <a:endParaRPr lang="en-US" sz="2400" dirty="0"/>
          </a:p>
          <a:p>
            <a:r>
              <a:rPr lang="sl-SI" sz="2400" dirty="0"/>
              <a:t>Tudi „</a:t>
            </a:r>
            <a:r>
              <a:rPr lang="sl-SI" sz="2400" dirty="0" err="1"/>
              <a:t>nezapletna</a:t>
            </a:r>
            <a:r>
              <a:rPr lang="sl-SI" sz="2400" dirty="0"/>
              <a:t>“</a:t>
            </a:r>
            <a:r>
              <a:rPr lang="en-US" sz="2400" dirty="0"/>
              <a:t> </a:t>
            </a:r>
            <a:r>
              <a:rPr lang="sl-SI" sz="2400" dirty="0"/>
              <a:t>SAB</a:t>
            </a:r>
            <a:r>
              <a:rPr lang="en-US" sz="2400" dirty="0"/>
              <a:t> v </a:t>
            </a:r>
            <a:r>
              <a:rPr lang="en-US" sz="2400" dirty="0" err="1"/>
              <a:t>povezavi</a:t>
            </a:r>
            <a:r>
              <a:rPr lang="en-US" sz="2400" dirty="0"/>
              <a:t> z </a:t>
            </a:r>
            <a:r>
              <a:rPr lang="en-US" sz="2400" dirty="0" err="1"/>
              <a:t>osrednjim</a:t>
            </a:r>
            <a:r>
              <a:rPr lang="en-US" sz="2400" dirty="0"/>
              <a:t> </a:t>
            </a:r>
            <a:r>
              <a:rPr lang="en-US" sz="2400" dirty="0" err="1"/>
              <a:t>žilnim</a:t>
            </a:r>
            <a:r>
              <a:rPr lang="en-US" sz="2400" dirty="0"/>
              <a:t> </a:t>
            </a:r>
            <a:r>
              <a:rPr lang="en-US" sz="2400" dirty="0" err="1"/>
              <a:t>katetrom</a:t>
            </a:r>
            <a:r>
              <a:rPr lang="sl-SI" sz="2400" dirty="0"/>
              <a:t> se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sl-SI" sz="2400" dirty="0"/>
              <a:t>zaplete z </a:t>
            </a:r>
            <a:r>
              <a:rPr lang="sl-SI" sz="2400" dirty="0" err="1"/>
              <a:t>metastatskimi</a:t>
            </a:r>
            <a:r>
              <a:rPr lang="sl-SI" sz="2400" dirty="0"/>
              <a:t> žarišči</a:t>
            </a:r>
            <a:r>
              <a:rPr lang="en-US" sz="2400" dirty="0"/>
              <a:t>, </a:t>
            </a:r>
            <a:r>
              <a:rPr lang="en-US" sz="2400" dirty="0" err="1"/>
              <a:t>vendar</a:t>
            </a:r>
            <a:r>
              <a:rPr lang="en-US" sz="2400" dirty="0"/>
              <a:t> </a:t>
            </a:r>
            <a:r>
              <a:rPr lang="en-US" sz="2400" dirty="0" err="1"/>
              <a:t>redkeje</a:t>
            </a:r>
            <a:r>
              <a:rPr lang="en-US" sz="2400" dirty="0"/>
              <a:t>.</a:t>
            </a: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9749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A993B3-9038-4E77-8063-A13C3CBB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Najpogostejši</a:t>
            </a:r>
            <a:r>
              <a:rPr lang="en-US" sz="3200" b="1" dirty="0"/>
              <a:t> </a:t>
            </a:r>
            <a:r>
              <a:rPr lang="en-US" sz="3200" b="1" dirty="0" err="1"/>
              <a:t>zapleti</a:t>
            </a:r>
            <a:r>
              <a:rPr lang="en-US" sz="3200" b="1" dirty="0"/>
              <a:t> </a:t>
            </a:r>
            <a:r>
              <a:rPr lang="en-US" sz="3200" b="1" dirty="0" err="1"/>
              <a:t>sepse</a:t>
            </a:r>
            <a:r>
              <a:rPr lang="en-US" sz="3200" b="1" dirty="0"/>
              <a:t>, </a:t>
            </a:r>
            <a:r>
              <a:rPr lang="en-US" sz="3200" b="1" dirty="0" err="1"/>
              <a:t>povzročene</a:t>
            </a:r>
            <a:r>
              <a:rPr lang="en-US" sz="3200" b="1" dirty="0"/>
              <a:t> s </a:t>
            </a:r>
            <a:r>
              <a:rPr lang="en-US" sz="3200" b="1" i="1" dirty="0" err="1"/>
              <a:t>Staphylococcua</a:t>
            </a:r>
            <a:r>
              <a:rPr lang="en-US" sz="3200" b="1" i="1" dirty="0"/>
              <a:t> aureus</a:t>
            </a:r>
            <a:endParaRPr lang="sl-SI" sz="3200" b="1" i="1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4EF3F832-4290-48AA-8171-84882A08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Endokarditis</a:t>
            </a:r>
            <a:r>
              <a:rPr lang="en-US" sz="2400" dirty="0"/>
              <a:t> (10-46%)</a:t>
            </a:r>
          </a:p>
          <a:p>
            <a:r>
              <a:rPr lang="en-US" sz="2400" dirty="0" err="1"/>
              <a:t>Spondilodiscitis</a:t>
            </a:r>
            <a:r>
              <a:rPr lang="en-US" sz="2400" dirty="0"/>
              <a:t> (2-11%)</a:t>
            </a:r>
          </a:p>
          <a:p>
            <a:r>
              <a:rPr lang="en-US" sz="2400" dirty="0" err="1"/>
              <a:t>Pljučnica</a:t>
            </a:r>
            <a:r>
              <a:rPr lang="en-US" sz="2400" dirty="0"/>
              <a:t> (8%)</a:t>
            </a:r>
          </a:p>
          <a:p>
            <a:r>
              <a:rPr lang="en-US" sz="2400" dirty="0"/>
              <a:t>Zas</a:t>
            </a:r>
            <a:r>
              <a:rPr lang="sl-SI" sz="2400" dirty="0" err="1"/>
              <a:t>evk</a:t>
            </a:r>
            <a:r>
              <a:rPr lang="en-US" sz="2400" dirty="0" err="1"/>
              <a:t>i</a:t>
            </a:r>
            <a:r>
              <a:rPr lang="en-US" sz="2400" dirty="0"/>
              <a:t> v </a:t>
            </a:r>
            <a:r>
              <a:rPr lang="en-US" sz="2400" dirty="0" err="1"/>
              <a:t>področju</a:t>
            </a:r>
            <a:r>
              <a:rPr lang="en-US" sz="2400" dirty="0"/>
              <a:t> </a:t>
            </a:r>
            <a:r>
              <a:rPr lang="en-US" sz="2400" dirty="0" err="1"/>
              <a:t>sečil</a:t>
            </a:r>
            <a:r>
              <a:rPr lang="en-US" sz="2400" dirty="0"/>
              <a:t> (5%)</a:t>
            </a:r>
          </a:p>
          <a:p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okužbe</a:t>
            </a:r>
            <a:r>
              <a:rPr lang="en-US" sz="2400" dirty="0"/>
              <a:t> </a:t>
            </a:r>
            <a:r>
              <a:rPr lang="en-US" sz="2400" dirty="0" err="1"/>
              <a:t>kosti</a:t>
            </a:r>
            <a:r>
              <a:rPr lang="en-US" sz="2400" dirty="0"/>
              <a:t> in </a:t>
            </a:r>
            <a:r>
              <a:rPr lang="en-US" sz="2400" dirty="0" err="1"/>
              <a:t>sklepov</a:t>
            </a:r>
            <a:r>
              <a:rPr lang="en-US" sz="2400" dirty="0"/>
              <a:t> (6 %)</a:t>
            </a:r>
          </a:p>
          <a:p>
            <a:r>
              <a:rPr lang="en-US" sz="2400" dirty="0" err="1"/>
              <a:t>Zapleti</a:t>
            </a:r>
            <a:r>
              <a:rPr lang="en-US" sz="2400" dirty="0"/>
              <a:t> v </a:t>
            </a:r>
            <a:r>
              <a:rPr lang="en-US" sz="2400" dirty="0" err="1"/>
              <a:t>osrednjem</a:t>
            </a:r>
            <a:r>
              <a:rPr lang="en-US" sz="2400" dirty="0"/>
              <a:t> </a:t>
            </a:r>
            <a:r>
              <a:rPr lang="en-US" sz="2400" dirty="0" err="1"/>
              <a:t>živčevj</a:t>
            </a:r>
            <a:r>
              <a:rPr lang="sl-SI" sz="2400" dirty="0"/>
              <a:t>u</a:t>
            </a:r>
            <a:r>
              <a:rPr lang="en-US" sz="2400" dirty="0"/>
              <a:t> (1%)</a:t>
            </a:r>
          </a:p>
          <a:p>
            <a:r>
              <a:rPr lang="en-US" sz="2400" dirty="0" err="1"/>
              <a:t>Zapleti</a:t>
            </a:r>
            <a:r>
              <a:rPr lang="en-US" sz="2400" dirty="0"/>
              <a:t> v </a:t>
            </a:r>
            <a:r>
              <a:rPr lang="en-US" sz="2400" dirty="0" err="1"/>
              <a:t>povezavi</a:t>
            </a:r>
            <a:r>
              <a:rPr lang="en-US" sz="2400" dirty="0"/>
              <a:t> s </a:t>
            </a:r>
            <a:r>
              <a:rPr lang="en-US" sz="2400" dirty="0" err="1"/>
              <a:t>sklepnimi</a:t>
            </a:r>
            <a:r>
              <a:rPr lang="en-US" sz="2400" dirty="0"/>
              <a:t> </a:t>
            </a:r>
            <a:r>
              <a:rPr lang="en-US" sz="2400" dirty="0" err="1"/>
              <a:t>vsadki</a:t>
            </a:r>
            <a:endParaRPr lang="en-US" sz="2400" dirty="0"/>
          </a:p>
          <a:p>
            <a:r>
              <a:rPr lang="en-US" sz="2400" dirty="0" err="1"/>
              <a:t>Zapleti</a:t>
            </a:r>
            <a:r>
              <a:rPr lang="en-US" sz="2400" dirty="0"/>
              <a:t> v </a:t>
            </a:r>
            <a:r>
              <a:rPr lang="en-US" sz="2400" dirty="0" err="1"/>
              <a:t>povezavi</a:t>
            </a:r>
            <a:r>
              <a:rPr lang="en-US" sz="2400" dirty="0"/>
              <a:t> z </a:t>
            </a:r>
            <a:r>
              <a:rPr lang="en-US" sz="2400" dirty="0" err="1"/>
              <a:t>drugimi</a:t>
            </a:r>
            <a:r>
              <a:rPr lang="en-US" sz="2400" dirty="0"/>
              <a:t> </a:t>
            </a:r>
            <a:r>
              <a:rPr lang="en-US" sz="2400" dirty="0" err="1"/>
              <a:t>vsadki</a:t>
            </a:r>
            <a:r>
              <a:rPr lang="en-US" sz="2400" dirty="0"/>
              <a:t> (</a:t>
            </a:r>
            <a:r>
              <a:rPr lang="en-US" sz="2400" dirty="0" err="1"/>
              <a:t>žilni</a:t>
            </a:r>
            <a:r>
              <a:rPr lang="en-US" sz="2400" dirty="0"/>
              <a:t> </a:t>
            </a:r>
            <a:r>
              <a:rPr lang="en-US" sz="2400" dirty="0" err="1"/>
              <a:t>vsadki</a:t>
            </a:r>
            <a:r>
              <a:rPr lang="en-US" sz="2400" dirty="0"/>
              <a:t>, </a:t>
            </a:r>
            <a:r>
              <a:rPr lang="en-US" sz="2400" dirty="0" err="1"/>
              <a:t>srčni</a:t>
            </a:r>
            <a:r>
              <a:rPr lang="en-US" sz="2400" dirty="0"/>
              <a:t> </a:t>
            </a:r>
            <a:r>
              <a:rPr lang="en-US" sz="2400" dirty="0" err="1"/>
              <a:t>spodbujevalniki</a:t>
            </a:r>
            <a:r>
              <a:rPr lang="en-US" sz="2400" dirty="0"/>
              <a:t>, </a:t>
            </a:r>
            <a:r>
              <a:rPr lang="en-US" sz="2400" dirty="0" err="1"/>
              <a:t>trajni</a:t>
            </a:r>
            <a:r>
              <a:rPr lang="en-US" sz="2400" dirty="0"/>
              <a:t> </a:t>
            </a:r>
            <a:r>
              <a:rPr lang="en-US" sz="2400" dirty="0" err="1"/>
              <a:t>žilni</a:t>
            </a:r>
            <a:r>
              <a:rPr lang="en-US" sz="2400" dirty="0"/>
              <a:t> </a:t>
            </a:r>
            <a:r>
              <a:rPr lang="en-US" sz="2400" dirty="0" err="1"/>
              <a:t>pristopi</a:t>
            </a:r>
            <a:r>
              <a:rPr lang="en-US" sz="2400" dirty="0"/>
              <a:t> </a:t>
            </a:r>
            <a:r>
              <a:rPr lang="en-US" sz="2400" dirty="0" err="1"/>
              <a:t>itd</a:t>
            </a:r>
            <a:r>
              <a:rPr lang="en-US" sz="2400" dirty="0"/>
              <a:t>…)</a:t>
            </a:r>
          </a:p>
          <a:p>
            <a:endParaRPr lang="en-US" sz="2400" dirty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3EF01CB-163E-49FE-AB3A-AA5F7875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8"/>
            <a:ext cx="2984201" cy="30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2747</Words>
  <Application>Microsoft Office PowerPoint</Application>
  <PresentationFormat>Diaprojekcija na zaslonu (4:3)</PresentationFormat>
  <Paragraphs>253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38" baseType="lpstr">
      <vt:lpstr>Officeova tema</vt:lpstr>
      <vt:lpstr>Stafilokokna sepsa in zapleti- kaj je tu posebnega?</vt:lpstr>
      <vt:lpstr>Staphylococcus aureus bakteriemija/sepsa (SAB)</vt:lpstr>
      <vt:lpstr>Lastnosti bakterije Staphylococcus aureus</vt:lpstr>
      <vt:lpstr>Zakaj je sepsa, povzročena s Staphylococcus aureus posebna?</vt:lpstr>
      <vt:lpstr>PowerPointova predstavitev</vt:lpstr>
      <vt:lpstr>SAB</vt:lpstr>
      <vt:lpstr>Zapletena SAB</vt:lpstr>
      <vt:lpstr>Kako pogosti so zapleti SAB?</vt:lpstr>
      <vt:lpstr>Najpogostejši zapleti sepse, povzročene s Staphylococcua aureus</vt:lpstr>
      <vt:lpstr>Pri katerih bolnikih je tveganje za zapleteno SAB večje?</vt:lpstr>
      <vt:lpstr>Dejavniki, ki napovedujejo zapleteno SAB</vt:lpstr>
      <vt:lpstr>Endokarditis kot zaplet SAB</vt:lpstr>
      <vt:lpstr>PowerPointova predstavitev</vt:lpstr>
      <vt:lpstr>Dejavniki tveganja za IE pri SAB</vt:lpstr>
      <vt:lpstr>TTE/TEE?</vt:lpstr>
      <vt:lpstr>Lahko prepoznamo bolnike z nizkim tveganjem za IE in opravimo zgolj TTE?</vt:lpstr>
      <vt:lpstr>Bolniki z zapleti na področju kosti in sklepov, bolniki z sklepnimi protezami</vt:lpstr>
      <vt:lpstr>Bolniki z ortopedskimi vsadki in SAB</vt:lpstr>
      <vt:lpstr>Ali lahko aktivno iščemo okužbo sklepne proteze v sklopu SAB?</vt:lpstr>
      <vt:lpstr>Obravnava bolnikov s SAB</vt:lpstr>
      <vt:lpstr>PowerPointova predstavitev</vt:lpstr>
      <vt:lpstr>PowerPointova predstavitev</vt:lpstr>
      <vt:lpstr>Trajanje zdravljenja SAB</vt:lpstr>
      <vt:lpstr>Na izid zdravljenja SAB vplivajo</vt:lpstr>
      <vt:lpstr>Antibiotična terapija</vt:lpstr>
      <vt:lpstr>Kombinacije v zdravljenju MSSA SAB?</vt:lpstr>
      <vt:lpstr>Kombinacije v zdravljenju MRSA SAB?</vt:lpstr>
      <vt:lpstr>Okužbe, povzročene s S.aureus, ki izloča PVL toksin</vt:lpstr>
      <vt:lpstr>Zdravljenje PVL+ okužb</vt:lpstr>
      <vt:lpstr>Ali je potrebno parenteralno zdravljenje? Kdaj lahko nadaljujemo peroralno?</vt:lpstr>
      <vt:lpstr>IV/ per os?</vt:lpstr>
      <vt:lpstr>Peroralno zdravljenje SA IE?</vt:lpstr>
      <vt:lpstr>Peroralno zdravljenje</vt:lpstr>
      <vt:lpstr>Prihodnost??</vt:lpstr>
      <vt:lpstr>Cepiva</vt:lpstr>
      <vt:lpstr>Aktivna in pasivna imunizacija</vt:lpstr>
      <vt:lpstr>ZAKLJUČEK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Sepsa, povzročena s Staphylococcus aureus</dc:title>
  <dc:creator>nina</dc:creator>
  <cp:lastModifiedBy>Simona Rojs</cp:lastModifiedBy>
  <cp:revision>221</cp:revision>
  <dcterms:created xsi:type="dcterms:W3CDTF">2018-08-07T14:22:18Z</dcterms:created>
  <dcterms:modified xsi:type="dcterms:W3CDTF">2020-01-24T12:44:39Z</dcterms:modified>
</cp:coreProperties>
</file>