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2" r:id="rId4"/>
    <p:sldId id="299" r:id="rId5"/>
    <p:sldId id="258" r:id="rId6"/>
    <p:sldId id="284" r:id="rId7"/>
    <p:sldId id="305" r:id="rId8"/>
    <p:sldId id="293" r:id="rId9"/>
    <p:sldId id="285" r:id="rId10"/>
    <p:sldId id="286" r:id="rId11"/>
    <p:sldId id="301" r:id="rId12"/>
    <p:sldId id="289" r:id="rId13"/>
    <p:sldId id="300" r:id="rId14"/>
    <p:sldId id="287" r:id="rId15"/>
    <p:sldId id="302" r:id="rId16"/>
    <p:sldId id="306" r:id="rId17"/>
    <p:sldId id="297" r:id="rId18"/>
    <p:sldId id="307" r:id="rId19"/>
    <p:sldId id="308" r:id="rId20"/>
    <p:sldId id="274" r:id="rId21"/>
    <p:sldId id="310" r:id="rId22"/>
    <p:sldId id="266" r:id="rId23"/>
    <p:sldId id="281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8" autoAdjust="0"/>
  </p:normalViewPr>
  <p:slideViewPr>
    <p:cSldViewPr snapToGrid="0" snapToObjects="1">
      <p:cViewPr>
        <p:scale>
          <a:sx n="76" d="100"/>
          <a:sy n="76" d="100"/>
        </p:scale>
        <p:origin x="-198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48F64-18D9-9745-BD3C-C99CA26EAB4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C175-0C59-AA46-9B3F-DAC234BD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5338-0CD3-154B-AAD2-3491AF170286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3175-E283-7344-89F5-BEA790B8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0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1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estimate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deaths declined by 90% (78–96) from 2000 to 2015.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pneumococcus was estimated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Pneumococcus to be responsible for 735 000 deaths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363 000 deaths in HIV-uninfected children in 2000.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estimated that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Hib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vaccine prevented approximately 1.2 million total deaths from 2000 to 2015,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meningitis: 15,6 %, </a:t>
            </a:r>
            <a:r>
              <a:rPr lang="en-US" dirty="0" err="1" smtClean="0"/>
              <a:t>nemeningitis</a:t>
            </a:r>
            <a:r>
              <a:rPr lang="en-US" dirty="0" smtClean="0"/>
              <a:t>: 0,6% (I 15%)</a:t>
            </a:r>
          </a:p>
          <a:p>
            <a:r>
              <a:rPr lang="en-US" dirty="0" smtClean="0"/>
              <a:t>20 % R </a:t>
            </a:r>
            <a:r>
              <a:rPr lang="en-US" dirty="0" err="1" smtClean="0"/>
              <a:t>makrolidi</a:t>
            </a:r>
            <a:r>
              <a:rPr lang="en-US" dirty="0" smtClean="0"/>
              <a:t>, 12%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klinda</a:t>
            </a:r>
            <a:r>
              <a:rPr lang="en-US" baseline="0" dirty="0" smtClean="0"/>
              <a:t>, 14% </a:t>
            </a:r>
            <a:r>
              <a:rPr lang="en-US" baseline="0" dirty="0" err="1" smtClean="0"/>
              <a:t>primotren</a:t>
            </a:r>
            <a:r>
              <a:rPr lang="en-US" baseline="0" dirty="0" smtClean="0"/>
              <a:t>, 15% </a:t>
            </a:r>
            <a:r>
              <a:rPr lang="en-US" baseline="0" dirty="0" err="1" smtClean="0"/>
              <a:t>tetraciklini</a:t>
            </a:r>
            <a:endParaRPr lang="en-US" baseline="0" dirty="0" smtClean="0"/>
          </a:p>
          <a:p>
            <a:r>
              <a:rPr lang="en-US" baseline="0" dirty="0" smtClean="0"/>
              <a:t>OTROCI: 30% R ERITRO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73175-E283-7344-89F5-BEA790B8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7D67-DA4C-6A44-A62C-B443DCE43E44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EC13-D363-254D-ACDF-8670E7755ADD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34B-32DA-2743-B5C7-104AC1BBB370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92F3-9C8F-D440-9913-DAFAF089692B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B2F-5721-E242-8160-79622616061F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1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C99B-3452-F141-B4E2-9D979D369C40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8E2A-BD7C-FA45-8D6A-292B33CDEDA2}" type="datetime1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197C-E536-424F-9749-9315BA6317EF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18B-0595-1246-B194-A3122A013676}" type="datetime1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99E2-EAB3-0F40-8F4B-14038195C12F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C62E-E6A2-D948-94A1-23BF10A1D9E9}" type="datetime1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D8D0-D43C-E64F-93D1-BD6FE3669BB4}" type="datetime1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625C-D9C8-9B42-B77D-10963333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86" y="439556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Cepljenje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preprečevanja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 in </a:t>
            </a:r>
            <a:r>
              <a:rPr lang="en-US" dirty="0" err="1" smtClean="0"/>
              <a:t>sepse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105" y="5297713"/>
            <a:ext cx="6879497" cy="1560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Marko </a:t>
            </a:r>
            <a:r>
              <a:rPr lang="en-US" dirty="0" err="1" smtClean="0"/>
              <a:t>Pokorn</a:t>
            </a:r>
            <a:r>
              <a:rPr lang="en-US" dirty="0"/>
              <a:t>, Tina </a:t>
            </a:r>
            <a:r>
              <a:rPr lang="en-US" dirty="0" smtClean="0"/>
              <a:t>Plankar</a:t>
            </a:r>
            <a:r>
              <a:rPr lang="en-US" dirty="0"/>
              <a:t> </a:t>
            </a:r>
            <a:r>
              <a:rPr lang="en-US" dirty="0" err="1" smtClean="0"/>
              <a:t>Srovin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Svetovni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, 13. </a:t>
            </a:r>
            <a:r>
              <a:rPr lang="en-US" dirty="0" err="1" smtClean="0"/>
              <a:t>september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4" descr="Snapshot 2012-05-01 15-55-4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697538"/>
            <a:ext cx="1244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75263"/>
            <a:ext cx="1371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8-09-09 at 18.10.5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22866" r="41516" b="31749"/>
          <a:stretch/>
        </p:blipFill>
        <p:spPr>
          <a:xfrm>
            <a:off x="2164193" y="2200275"/>
            <a:ext cx="4793334" cy="25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Smrti</a:t>
            </a:r>
            <a:r>
              <a:rPr lang="en-US" dirty="0" smtClean="0"/>
              <a:t> </a:t>
            </a:r>
            <a:r>
              <a:rPr lang="en-US" dirty="0" err="1" smtClean="0"/>
              <a:t>otrok</a:t>
            </a:r>
            <a:r>
              <a:rPr lang="en-US" dirty="0" smtClean="0"/>
              <a:t> </a:t>
            </a:r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pnevmokoknih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 vs. </a:t>
            </a:r>
            <a:r>
              <a:rPr lang="en-US" dirty="0" err="1" smtClean="0"/>
              <a:t>cepljenje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8" y="1981200"/>
            <a:ext cx="8378274" cy="4170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0" y="6489700"/>
            <a:ext cx="1346200" cy="368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724" y="5781441"/>
            <a:ext cx="64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84843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5132" y="584843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4211" y="581465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58"/>
            <a:ext cx="8229600" cy="1143000"/>
          </a:xfrm>
        </p:spPr>
        <p:txBody>
          <a:bodyPr/>
          <a:lstStyle/>
          <a:p>
            <a:r>
              <a:rPr lang="en-US" dirty="0" err="1" smtClean="0"/>
              <a:t>Kaj</a:t>
            </a:r>
            <a:r>
              <a:rPr lang="en-US" dirty="0" smtClean="0"/>
              <a:t> pa </a:t>
            </a:r>
            <a:r>
              <a:rPr lang="en-US" dirty="0" err="1" smtClean="0"/>
              <a:t>Slovenija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336"/>
            <a:ext cx="9144000" cy="5463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621060"/>
            <a:ext cx="3276600" cy="266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Vpliv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incidenco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pnevmokoknih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79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6" y="6411472"/>
            <a:ext cx="2527300" cy="330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217615" y="3135923"/>
            <a:ext cx="273539" cy="15630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708310" y="3135923"/>
            <a:ext cx="307900" cy="15630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067329" y="3135923"/>
            <a:ext cx="307900" cy="15630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Vpliv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smrtnost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pnevmokoknih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7258"/>
            <a:ext cx="9144000" cy="3080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9" y="6399394"/>
            <a:ext cx="2527300" cy="330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3014858" y="3360855"/>
            <a:ext cx="307900" cy="1795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647754" y="3360855"/>
            <a:ext cx="307900" cy="1795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132152" y="3335198"/>
            <a:ext cx="307900" cy="17958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N. </a:t>
            </a:r>
            <a:r>
              <a:rPr lang="en-US" b="1" i="1" dirty="0" err="1" smtClean="0"/>
              <a:t>meningitidis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Gramu</a:t>
            </a:r>
            <a:r>
              <a:rPr lang="en-US" dirty="0" smtClean="0"/>
              <a:t> </a:t>
            </a:r>
            <a:r>
              <a:rPr lang="en-US" dirty="0" err="1" smtClean="0"/>
              <a:t>negativen</a:t>
            </a:r>
            <a:r>
              <a:rPr lang="en-US" dirty="0" smtClean="0"/>
              <a:t> </a:t>
            </a:r>
            <a:r>
              <a:rPr lang="en-US" dirty="0" err="1" smtClean="0"/>
              <a:t>diplokok</a:t>
            </a:r>
            <a:endParaRPr lang="en-US" dirty="0" smtClean="0"/>
          </a:p>
          <a:p>
            <a:r>
              <a:rPr lang="en-US" dirty="0" err="1" smtClean="0"/>
              <a:t>povzročitelj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 in </a:t>
            </a:r>
            <a:r>
              <a:rPr lang="en-US" dirty="0" err="1" smtClean="0"/>
              <a:t>meningitisa</a:t>
            </a:r>
            <a:endParaRPr lang="en-US" dirty="0" smtClean="0"/>
          </a:p>
          <a:p>
            <a:r>
              <a:rPr lang="en-US" dirty="0" err="1" smtClean="0"/>
              <a:t>pomembna</a:t>
            </a:r>
            <a:r>
              <a:rPr lang="en-US" dirty="0" smtClean="0"/>
              <a:t> je </a:t>
            </a:r>
            <a:r>
              <a:rPr lang="en-US" dirty="0" err="1" smtClean="0"/>
              <a:t>pravočasna</a:t>
            </a:r>
            <a:r>
              <a:rPr lang="en-US" dirty="0" smtClean="0"/>
              <a:t> </a:t>
            </a:r>
            <a:r>
              <a:rPr lang="en-US" dirty="0" err="1" smtClean="0"/>
              <a:t>prepoznava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Sloveniji</a:t>
            </a:r>
            <a:r>
              <a:rPr lang="en-US" dirty="0" smtClean="0"/>
              <a:t> 8-25 </a:t>
            </a:r>
            <a:r>
              <a:rPr lang="en-US" dirty="0" err="1" smtClean="0"/>
              <a:t>primerov</a:t>
            </a:r>
            <a:r>
              <a:rPr lang="en-US" dirty="0" smtClean="0"/>
              <a:t> </a:t>
            </a:r>
            <a:r>
              <a:rPr lang="en-US" dirty="0" err="1" smtClean="0"/>
              <a:t>letno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037" y="-123480"/>
            <a:ext cx="9543099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Klinična</a:t>
            </a:r>
            <a:r>
              <a:rPr lang="en-US" b="1" dirty="0" smtClean="0"/>
              <a:t> </a:t>
            </a:r>
            <a:r>
              <a:rPr lang="en-US" b="1" dirty="0" err="1" smtClean="0"/>
              <a:t>učinkovitost</a:t>
            </a:r>
            <a:r>
              <a:rPr lang="en-US" b="1" dirty="0" smtClean="0"/>
              <a:t> </a:t>
            </a:r>
            <a:r>
              <a:rPr lang="en-US" b="1" dirty="0" err="1" smtClean="0"/>
              <a:t>cepiva</a:t>
            </a:r>
            <a:r>
              <a:rPr lang="en-US" b="1" dirty="0" smtClean="0"/>
              <a:t> </a:t>
            </a:r>
            <a:r>
              <a:rPr lang="en-US" b="1" dirty="0" err="1" smtClean="0"/>
              <a:t>proti</a:t>
            </a:r>
            <a:r>
              <a:rPr lang="en-US" b="1" dirty="0" smtClean="0"/>
              <a:t> </a:t>
            </a:r>
            <a:r>
              <a:rPr lang="en-US" b="1" dirty="0" err="1" smtClean="0"/>
              <a:t>MenB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0772" y="2775776"/>
            <a:ext cx="8686800" cy="376909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sept.</a:t>
            </a:r>
            <a:r>
              <a:rPr lang="en-US" dirty="0" smtClean="0"/>
              <a:t> 2015 </a:t>
            </a:r>
            <a:r>
              <a:rPr lang="en-US" dirty="0" err="1" smtClean="0"/>
              <a:t>MenB</a:t>
            </a:r>
            <a:r>
              <a:rPr lang="en-US" dirty="0" smtClean="0"/>
              <a:t> </a:t>
            </a:r>
            <a:r>
              <a:rPr lang="en-US" dirty="0" err="1" smtClean="0"/>
              <a:t>cepivo</a:t>
            </a:r>
            <a:r>
              <a:rPr lang="en-US" dirty="0" smtClean="0"/>
              <a:t> v </a:t>
            </a:r>
            <a:r>
              <a:rPr lang="en-US" dirty="0" err="1" smtClean="0"/>
              <a:t>cepilni</a:t>
            </a:r>
            <a:r>
              <a:rPr lang="en-US" dirty="0" smtClean="0"/>
              <a:t> program v VB</a:t>
            </a:r>
          </a:p>
          <a:p>
            <a:r>
              <a:rPr lang="en-US" dirty="0" smtClean="0"/>
              <a:t>2+4 m. </a:t>
            </a:r>
          </a:p>
          <a:p>
            <a:r>
              <a:rPr lang="en-US" dirty="0" err="1" smtClean="0"/>
              <a:t>precepljenost</a:t>
            </a:r>
            <a:r>
              <a:rPr lang="en-US" dirty="0" smtClean="0"/>
              <a:t> 95.5% </a:t>
            </a:r>
            <a:r>
              <a:rPr lang="en-US" dirty="0" err="1" smtClean="0"/>
              <a:t>za</a:t>
            </a:r>
            <a:r>
              <a:rPr lang="en-US" dirty="0" smtClean="0"/>
              <a:t> 1 </a:t>
            </a:r>
            <a:r>
              <a:rPr lang="en-US" dirty="0" err="1" smtClean="0"/>
              <a:t>odmerek</a:t>
            </a:r>
            <a:r>
              <a:rPr lang="en-US" dirty="0" smtClean="0"/>
              <a:t> in 88.6% </a:t>
            </a:r>
            <a:r>
              <a:rPr lang="en-US" dirty="0" err="1" smtClean="0"/>
              <a:t>za</a:t>
            </a:r>
            <a:r>
              <a:rPr lang="en-US" dirty="0" smtClean="0"/>
              <a:t> 2 </a:t>
            </a:r>
            <a:r>
              <a:rPr lang="en-US" dirty="0" err="1" smtClean="0"/>
              <a:t>odmerka</a:t>
            </a:r>
            <a:r>
              <a:rPr lang="en-US" dirty="0" smtClean="0"/>
              <a:t> do 6 </a:t>
            </a:r>
            <a:r>
              <a:rPr lang="en-US" dirty="0" err="1" smtClean="0"/>
              <a:t>mesecev</a:t>
            </a:r>
            <a:r>
              <a:rPr lang="en-US" dirty="0" smtClean="0"/>
              <a:t> </a:t>
            </a:r>
            <a:r>
              <a:rPr lang="en-US" dirty="0" err="1" smtClean="0"/>
              <a:t>starosti</a:t>
            </a:r>
            <a:endParaRPr lang="en-US" dirty="0" smtClean="0"/>
          </a:p>
          <a:p>
            <a:r>
              <a:rPr lang="en-US" dirty="0" err="1" smtClean="0"/>
              <a:t>učinkovitost</a:t>
            </a:r>
            <a:r>
              <a:rPr lang="en-US" dirty="0" smtClean="0"/>
              <a:t> 2 </a:t>
            </a:r>
            <a:r>
              <a:rPr lang="en-US" dirty="0" err="1" smtClean="0"/>
              <a:t>odmerkov</a:t>
            </a:r>
            <a:r>
              <a:rPr lang="en-US" dirty="0" smtClean="0"/>
              <a:t> 82.9%</a:t>
            </a:r>
          </a:p>
          <a:p>
            <a:endParaRPr lang="en-US" dirty="0" smtClean="0"/>
          </a:p>
          <a:p>
            <a:r>
              <a:rPr lang="en-US" dirty="0" err="1" smtClean="0"/>
              <a:t>glede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zgodovinske</a:t>
            </a:r>
            <a:r>
              <a:rPr lang="en-US" dirty="0" smtClean="0"/>
              <a:t> </a:t>
            </a:r>
            <a:r>
              <a:rPr lang="en-US" dirty="0" err="1" smtClean="0"/>
              <a:t>kohorte</a:t>
            </a:r>
            <a:r>
              <a:rPr lang="en-US" dirty="0" smtClean="0"/>
              <a:t> se je </a:t>
            </a:r>
            <a:r>
              <a:rPr lang="en-US" dirty="0" err="1" smtClean="0"/>
              <a:t>incidenca</a:t>
            </a:r>
            <a:r>
              <a:rPr lang="en-US" dirty="0" smtClean="0"/>
              <a:t> </a:t>
            </a:r>
            <a:r>
              <a:rPr lang="en-US" dirty="0" err="1" smtClean="0"/>
              <a:t>MenB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 </a:t>
            </a:r>
            <a:r>
              <a:rPr lang="en-US" b="1" dirty="0" err="1" smtClean="0"/>
              <a:t>prepolovila</a:t>
            </a:r>
            <a:r>
              <a:rPr lang="en-US" dirty="0" smtClean="0"/>
              <a:t>: IRR 0.5 (0.36-0.71)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2076"/>
            <a:ext cx="7467600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799" y="6126163"/>
            <a:ext cx="1255974" cy="7804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Učinkovitost</a:t>
            </a:r>
            <a:r>
              <a:rPr lang="en-US" b="1" dirty="0" smtClean="0"/>
              <a:t> </a:t>
            </a:r>
            <a:r>
              <a:rPr lang="en-US" b="1" dirty="0" err="1" smtClean="0"/>
              <a:t>meningokoknih</a:t>
            </a:r>
            <a:r>
              <a:rPr lang="en-US" b="1" dirty="0" smtClean="0"/>
              <a:t> </a:t>
            </a:r>
            <a:r>
              <a:rPr lang="en-US" b="1" dirty="0" err="1" smtClean="0"/>
              <a:t>cepiv</a:t>
            </a:r>
            <a:r>
              <a:rPr lang="en-US" b="1" dirty="0" smtClean="0"/>
              <a:t> 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osebah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ekulizumabu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306488"/>
            <a:ext cx="5525088" cy="134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2791"/>
            <a:ext cx="5525088" cy="445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184335"/>
            <a:ext cx="5753141" cy="1678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748371"/>
            <a:ext cx="22479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42" y="2177990"/>
            <a:ext cx="3310657" cy="45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2" y="121186"/>
            <a:ext cx="7644502" cy="638654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185602" y="1416581"/>
            <a:ext cx="1634298" cy="16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88" y="3697961"/>
            <a:ext cx="3697111" cy="1545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624" y="5255862"/>
            <a:ext cx="2324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286" y="189124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Lahko</a:t>
            </a:r>
            <a:r>
              <a:rPr lang="en-US" dirty="0" smtClean="0"/>
              <a:t> s </a:t>
            </a:r>
            <a:r>
              <a:rPr lang="en-US" dirty="0" err="1" smtClean="0"/>
              <a:t>cepljenjem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gripi</a:t>
            </a:r>
            <a:r>
              <a:rPr lang="en-US" dirty="0" smtClean="0"/>
              <a:t> </a:t>
            </a:r>
            <a:r>
              <a:rPr lang="en-US" dirty="0" err="1" smtClean="0"/>
              <a:t>vplivamo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nižjo</a:t>
            </a:r>
            <a:r>
              <a:rPr lang="en-US" dirty="0" smtClean="0"/>
              <a:t> </a:t>
            </a:r>
            <a:r>
              <a:rPr lang="en-US" dirty="0" err="1" smtClean="0"/>
              <a:t>obolevnost</a:t>
            </a:r>
            <a:r>
              <a:rPr lang="en-US" dirty="0" smtClean="0"/>
              <a:t> </a:t>
            </a:r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105" y="5297713"/>
            <a:ext cx="6879497" cy="15602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Marko Pokorn</a:t>
            </a:r>
          </a:p>
          <a:p>
            <a:endParaRPr lang="en-US" dirty="0" smtClean="0"/>
          </a:p>
          <a:p>
            <a:r>
              <a:rPr lang="en-US" dirty="0" err="1" smtClean="0"/>
              <a:t>Svetovni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sepse</a:t>
            </a:r>
            <a:r>
              <a:rPr lang="en-US" dirty="0" smtClean="0"/>
              <a:t>, 13. </a:t>
            </a:r>
            <a:r>
              <a:rPr lang="en-US" dirty="0" err="1" smtClean="0"/>
              <a:t>september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9149"/>
            <a:ext cx="6081486" cy="3229007"/>
          </a:xfrm>
          <a:prstGeom prst="rect">
            <a:avLst/>
          </a:prstGeom>
        </p:spPr>
      </p:pic>
      <p:pic>
        <p:nvPicPr>
          <p:cNvPr id="6" name="Picture 4" descr="Snapshot 2012-05-01 15-55-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697538"/>
            <a:ext cx="1244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75263"/>
            <a:ext cx="1371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9"/>
            <a:ext cx="9144000" cy="3438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3226"/>
            <a:ext cx="9144000" cy="3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Cepiva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preprečevanje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imamo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6408"/>
            <a:ext cx="8487229" cy="50763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smtClean="0"/>
              <a:t>H. </a:t>
            </a:r>
            <a:r>
              <a:rPr lang="en-US" sz="2800" b="1" i="1" dirty="0" err="1" smtClean="0"/>
              <a:t>influenzae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tipa</a:t>
            </a:r>
            <a:r>
              <a:rPr lang="en-US" sz="2800" b="1" i="1" dirty="0" smtClean="0"/>
              <a:t> b </a:t>
            </a:r>
            <a:r>
              <a:rPr lang="en-US" sz="2800" dirty="0" smtClean="0"/>
              <a:t>(</a:t>
            </a:r>
            <a:r>
              <a:rPr lang="en-US" sz="2800" dirty="0" err="1" smtClean="0"/>
              <a:t>konjugirano</a:t>
            </a:r>
            <a:r>
              <a:rPr lang="en-US" sz="2800" dirty="0" smtClean="0"/>
              <a:t> </a:t>
            </a:r>
            <a:r>
              <a:rPr lang="en-US" sz="2800" dirty="0" err="1" smtClean="0"/>
              <a:t>cepivo</a:t>
            </a:r>
            <a:r>
              <a:rPr lang="en-US" sz="2800" dirty="0" smtClean="0"/>
              <a:t>)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i="1" dirty="0" smtClean="0"/>
              <a:t>S. </a:t>
            </a:r>
            <a:r>
              <a:rPr lang="en-US" sz="2800" b="1" i="1" dirty="0" err="1" smtClean="0"/>
              <a:t>pneumoniae</a:t>
            </a:r>
            <a:r>
              <a:rPr lang="en-US" sz="2800" b="1" i="1" dirty="0" smtClean="0"/>
              <a:t> </a:t>
            </a:r>
            <a:r>
              <a:rPr lang="en-US" sz="2800" dirty="0" smtClean="0"/>
              <a:t>(10-13 </a:t>
            </a:r>
            <a:r>
              <a:rPr lang="en-US" sz="2800" dirty="0" err="1" smtClean="0"/>
              <a:t>konjugirano</a:t>
            </a:r>
            <a:r>
              <a:rPr lang="en-US" sz="2800" dirty="0" smtClean="0"/>
              <a:t>, 23 </a:t>
            </a:r>
            <a:r>
              <a:rPr lang="en-US" sz="2800" dirty="0" err="1" smtClean="0"/>
              <a:t>polisaharidno</a:t>
            </a:r>
            <a:r>
              <a:rPr lang="en-US" sz="2800" dirty="0" smtClean="0"/>
              <a:t>)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i="1" dirty="0" smtClean="0"/>
              <a:t>N. </a:t>
            </a:r>
            <a:r>
              <a:rPr lang="en-US" sz="2800" b="1" i="1" dirty="0" err="1" smtClean="0"/>
              <a:t>meningitidis</a:t>
            </a:r>
            <a:r>
              <a:rPr lang="en-US" sz="2800" dirty="0" smtClean="0"/>
              <a:t> (</a:t>
            </a:r>
            <a:r>
              <a:rPr lang="en-US" sz="2800" dirty="0" err="1" smtClean="0"/>
              <a:t>konjugirano</a:t>
            </a:r>
            <a:r>
              <a:rPr lang="en-US" sz="2800" dirty="0" smtClean="0"/>
              <a:t> ACW-135Y, B)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dirty="0" err="1" smtClean="0"/>
              <a:t>gripa</a:t>
            </a:r>
            <a:r>
              <a:rPr lang="en-US" sz="2800" dirty="0" smtClean="0"/>
              <a:t> (</a:t>
            </a:r>
            <a:r>
              <a:rPr lang="en-US" sz="2800" dirty="0" err="1" smtClean="0"/>
              <a:t>mrtvo</a:t>
            </a:r>
            <a:r>
              <a:rPr lang="en-US" sz="2800" dirty="0" smtClean="0"/>
              <a:t>/</a:t>
            </a:r>
            <a:r>
              <a:rPr lang="en-US" sz="2800" i="1" dirty="0" err="1" smtClean="0"/>
              <a:t>živo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oslabljeno</a:t>
            </a:r>
            <a:r>
              <a:rPr lang="en-US" sz="2800" dirty="0" smtClean="0"/>
              <a:t>)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Kaj</a:t>
            </a:r>
            <a:r>
              <a:rPr lang="en-US" b="1" dirty="0" smtClean="0"/>
              <a:t> </a:t>
            </a:r>
            <a:r>
              <a:rPr lang="en-US" b="1" dirty="0" err="1" smtClean="0"/>
              <a:t>vpliva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večjo</a:t>
            </a:r>
            <a:r>
              <a:rPr lang="en-US" b="1" dirty="0" smtClean="0"/>
              <a:t> </a:t>
            </a:r>
            <a:r>
              <a:rPr lang="en-US" b="1" dirty="0" err="1" smtClean="0"/>
              <a:t>zbolevnost</a:t>
            </a:r>
            <a:r>
              <a:rPr lang="en-US" b="1" dirty="0" smtClean="0"/>
              <a:t> in </a:t>
            </a:r>
            <a:r>
              <a:rPr lang="en-US" b="1" dirty="0" err="1" smtClean="0"/>
              <a:t>umrljivost</a:t>
            </a:r>
            <a:r>
              <a:rPr lang="en-US" b="1" dirty="0" smtClean="0"/>
              <a:t> </a:t>
            </a:r>
            <a:r>
              <a:rPr lang="en-US" b="1" dirty="0" err="1" smtClean="0"/>
              <a:t>zaradi</a:t>
            </a:r>
            <a:r>
              <a:rPr lang="en-US" b="1" dirty="0" smtClean="0"/>
              <a:t> gripe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/>
              <a:t>starost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800" dirty="0" err="1" smtClean="0">
                <a:sym typeface="Wingdings"/>
              </a:rPr>
              <a:t>hospitalizacij</a:t>
            </a:r>
            <a:r>
              <a:rPr lang="en-US" sz="2800" dirty="0" smtClean="0">
                <a:sym typeface="Wingdings"/>
              </a:rPr>
              <a:t> in </a:t>
            </a:r>
            <a:r>
              <a:rPr lang="en-US" sz="2800" dirty="0" err="1" smtClean="0">
                <a:sym typeface="Wingdings"/>
              </a:rPr>
              <a:t>smrti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pri</a:t>
            </a:r>
            <a:r>
              <a:rPr lang="en-US" sz="2800" dirty="0" smtClean="0">
                <a:sym typeface="Wingdings"/>
              </a:rPr>
              <a:t> &gt;65 let – </a:t>
            </a:r>
            <a:r>
              <a:rPr lang="en-US" sz="2800" dirty="0" err="1" smtClean="0">
                <a:sym typeface="Wingdings"/>
              </a:rPr>
              <a:t>sezonska</a:t>
            </a:r>
            <a:r>
              <a:rPr lang="en-US" sz="2800" dirty="0" smtClean="0">
                <a:sym typeface="Wingdings"/>
              </a:rPr>
              <a:t>,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smrti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pri</a:t>
            </a:r>
            <a:r>
              <a:rPr lang="en-US" sz="2800" dirty="0" smtClean="0">
                <a:sym typeface="Wingdings"/>
              </a:rPr>
              <a:t> 20-40 let – </a:t>
            </a:r>
            <a:r>
              <a:rPr lang="en-US" sz="2800" dirty="0" err="1" smtClean="0">
                <a:sym typeface="Wingdings"/>
              </a:rPr>
              <a:t>pandemska</a:t>
            </a:r>
            <a:r>
              <a:rPr lang="en-US" sz="2800" dirty="0" smtClean="0">
                <a:sym typeface="Wingdings"/>
              </a:rPr>
              <a:t>,           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hospitalizacij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pri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otrocih</a:t>
            </a:r>
            <a:r>
              <a:rPr lang="en-US" sz="2800" dirty="0" smtClean="0">
                <a:sym typeface="Wingdings"/>
              </a:rPr>
              <a:t>)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nosečnost</a:t>
            </a:r>
            <a:r>
              <a:rPr lang="en-US" sz="2800" dirty="0" smtClean="0"/>
              <a:t> (3. TMS</a:t>
            </a:r>
            <a:r>
              <a:rPr lang="is-IS" sz="2800" dirty="0" smtClean="0"/>
              <a:t>)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imunska</a:t>
            </a:r>
            <a:r>
              <a:rPr lang="en-US" sz="2800" dirty="0" smtClean="0"/>
              <a:t> </a:t>
            </a:r>
            <a:r>
              <a:rPr lang="en-US" sz="2800" dirty="0" err="1" smtClean="0"/>
              <a:t>oslabelost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umrljivost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po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 PKMC,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presaditvi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čvrstih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organov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,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kemoterapija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; HIV;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biološka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 </a:t>
            </a:r>
            <a:r>
              <a:rPr lang="en-US" sz="2800" dirty="0" err="1" smtClean="0">
                <a:ea typeface="Wingdings"/>
                <a:cs typeface="Wingdings"/>
                <a:sym typeface="Wingdings"/>
              </a:rPr>
              <a:t>zdravila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) </a:t>
            </a:r>
            <a:r>
              <a:rPr lang="en-US" sz="28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osnovne</a:t>
            </a:r>
            <a:r>
              <a:rPr lang="en-US" sz="2800" dirty="0" smtClean="0"/>
              <a:t> </a:t>
            </a:r>
            <a:r>
              <a:rPr lang="en-US" sz="2800" dirty="0" err="1" smtClean="0"/>
              <a:t>bolezni</a:t>
            </a:r>
            <a:r>
              <a:rPr lang="en-US" sz="2800" dirty="0" smtClean="0"/>
              <a:t> (</a:t>
            </a:r>
            <a:r>
              <a:rPr lang="en-US" sz="2800" dirty="0" err="1" smtClean="0"/>
              <a:t>živčnomišična</a:t>
            </a:r>
            <a:r>
              <a:rPr lang="en-US" sz="2800" dirty="0" smtClean="0"/>
              <a:t>, </a:t>
            </a:r>
            <a:r>
              <a:rPr lang="en-US" sz="2800" dirty="0" err="1" smtClean="0"/>
              <a:t>kognitivna</a:t>
            </a:r>
            <a:r>
              <a:rPr lang="en-US" sz="2800" dirty="0" smtClean="0"/>
              <a:t>, </a:t>
            </a:r>
            <a:r>
              <a:rPr lang="en-US" sz="2800" dirty="0" err="1" smtClean="0"/>
              <a:t>pljučna</a:t>
            </a:r>
            <a:r>
              <a:rPr lang="en-US" sz="2800" dirty="0" smtClean="0"/>
              <a:t>, </a:t>
            </a:r>
            <a:r>
              <a:rPr lang="en-US" sz="2800" dirty="0" err="1" smtClean="0"/>
              <a:t>kardiovaskularna</a:t>
            </a:r>
            <a:r>
              <a:rPr lang="en-US" sz="2800" dirty="0" smtClean="0"/>
              <a:t>, </a:t>
            </a:r>
            <a:r>
              <a:rPr lang="en-US" sz="2800" dirty="0" err="1" smtClean="0"/>
              <a:t>jetrna</a:t>
            </a:r>
            <a:r>
              <a:rPr lang="en-US" sz="2800" dirty="0" smtClean="0"/>
              <a:t>, </a:t>
            </a:r>
            <a:r>
              <a:rPr lang="en-US" sz="2800" dirty="0" err="1" smtClean="0"/>
              <a:t>ledvična</a:t>
            </a:r>
            <a:r>
              <a:rPr lang="en-US" sz="2800" dirty="0" smtClean="0"/>
              <a:t>, </a:t>
            </a:r>
            <a:r>
              <a:rPr lang="en-US" sz="2800" dirty="0" err="1" smtClean="0"/>
              <a:t>alkohol</a:t>
            </a:r>
            <a:r>
              <a:rPr lang="en-US" sz="2800" dirty="0" smtClean="0"/>
              <a:t>, </a:t>
            </a:r>
            <a:r>
              <a:rPr lang="en-US" sz="2800" dirty="0" err="1" smtClean="0"/>
              <a:t>debelost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/>
              <a:t>genetska</a:t>
            </a:r>
            <a:r>
              <a:rPr lang="en-US" sz="2800" dirty="0" smtClean="0"/>
              <a:t> </a:t>
            </a:r>
            <a:r>
              <a:rPr lang="en-US" sz="2800" dirty="0" err="1" smtClean="0"/>
              <a:t>dovzetnost</a:t>
            </a:r>
            <a:r>
              <a:rPr lang="en-US" sz="2800" dirty="0" smtClean="0"/>
              <a:t> (IFITM3)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273741"/>
            <a:ext cx="308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A6A6A6"/>
                </a:solidFill>
              </a:rPr>
              <a:t>Lancet 2017</a:t>
            </a:r>
            <a:r>
              <a:rPr lang="it-IT" dirty="0">
                <a:solidFill>
                  <a:srgbClr val="A6A6A6"/>
                </a:solidFill>
              </a:rPr>
              <a:t>; 390: 697–708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816" y="35373"/>
            <a:ext cx="9144000" cy="983821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Učinkovitost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cepljenja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proti</a:t>
            </a:r>
            <a:r>
              <a:rPr lang="en-US" sz="3200" b="1" dirty="0" smtClean="0"/>
              <a:t> </a:t>
            </a:r>
            <a:r>
              <a:rPr lang="en-US" sz="3200" b="1" dirty="0" err="1"/>
              <a:t>g</a:t>
            </a:r>
            <a:r>
              <a:rPr lang="en-US" sz="3200" b="1" dirty="0" err="1" smtClean="0"/>
              <a:t>ripi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833" y="6418372"/>
            <a:ext cx="84389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6A6A6"/>
                </a:solidFill>
              </a:rPr>
              <a:t>Clinical Infectious Diseases 2013;57(2):167–</a:t>
            </a:r>
            <a:r>
              <a:rPr lang="en-US" sz="1400" dirty="0" smtClean="0">
                <a:solidFill>
                  <a:srgbClr val="A6A6A6"/>
                </a:solidFill>
              </a:rPr>
              <a:t>75, </a:t>
            </a:r>
            <a:r>
              <a:rPr lang="en-US" sz="1400" dirty="0">
                <a:solidFill>
                  <a:srgbClr val="A6A6A6"/>
                </a:solidFill>
              </a:rPr>
              <a:t>Medicine 2015; 94: </a:t>
            </a:r>
            <a:r>
              <a:rPr lang="en-US" sz="1400" dirty="0" smtClean="0">
                <a:solidFill>
                  <a:srgbClr val="A6A6A6"/>
                </a:solidFill>
              </a:rPr>
              <a:t>e1240, Langley et al. BMC Infect Dis 2010.</a:t>
            </a:r>
            <a:endParaRPr lang="en-US" sz="1400" dirty="0">
              <a:solidFill>
                <a:srgbClr val="A6A6A6"/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 descr="Screen Shot 2018-09-13 at 01.0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1" y="5140973"/>
            <a:ext cx="5991911" cy="624509"/>
          </a:xfrm>
          <a:prstGeom prst="rect">
            <a:avLst/>
          </a:prstGeom>
        </p:spPr>
      </p:pic>
      <p:pic>
        <p:nvPicPr>
          <p:cNvPr id="8" name="Picture 7" descr="Screen Shot 2018-09-13 at 01.1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1" y="2005384"/>
            <a:ext cx="3329456" cy="1236655"/>
          </a:xfrm>
          <a:prstGeom prst="rect">
            <a:avLst/>
          </a:prstGeom>
        </p:spPr>
      </p:pic>
      <p:pic>
        <p:nvPicPr>
          <p:cNvPr id="10" name="Content Placeholder 9" descr="Screen Shot 2018-09-13 at 01.17.04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2" r="-46111"/>
          <a:stretch/>
        </p:blipFill>
        <p:spPr>
          <a:xfrm>
            <a:off x="247833" y="1344643"/>
            <a:ext cx="6886911" cy="2064511"/>
          </a:xfrm>
        </p:spPr>
      </p:pic>
      <p:pic>
        <p:nvPicPr>
          <p:cNvPr id="11" name="Picture 10" descr="Screen Shot 2018-09-13 at 01.19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9" y="3647619"/>
            <a:ext cx="5194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6" y="108993"/>
            <a:ext cx="869244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Lahko</a:t>
            </a:r>
            <a:r>
              <a:rPr lang="en-US" sz="3600" b="1" dirty="0" smtClean="0"/>
              <a:t> s </a:t>
            </a:r>
            <a:r>
              <a:rPr lang="en-US" sz="3600" b="1" dirty="0" err="1" smtClean="0"/>
              <a:t>cepljenjem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gripi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lahko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vplivamo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nižjo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obolevnost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zaradi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sepse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309"/>
            <a:ext cx="8229600" cy="525369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lahko</a:t>
            </a:r>
            <a:r>
              <a:rPr lang="en-US" sz="2800" dirty="0" smtClean="0"/>
              <a:t>, </a:t>
            </a:r>
            <a:r>
              <a:rPr lang="en-US" sz="2800" dirty="0" err="1" smtClean="0"/>
              <a:t>samo</a:t>
            </a:r>
            <a:r>
              <a:rPr lang="en-US" sz="2800" dirty="0" smtClean="0"/>
              <a:t> </a:t>
            </a:r>
            <a:r>
              <a:rPr lang="en-US" sz="2800" dirty="0" err="1" smtClean="0"/>
              <a:t>cepiti</a:t>
            </a:r>
            <a:r>
              <a:rPr lang="en-US" sz="2800" dirty="0" smtClean="0"/>
              <a:t> se je </a:t>
            </a:r>
            <a:r>
              <a:rPr lang="en-US" sz="2800" dirty="0" err="1" smtClean="0"/>
              <a:t>treba</a:t>
            </a:r>
            <a:endParaRPr lang="en-US" sz="2800" dirty="0" smtClean="0"/>
          </a:p>
          <a:p>
            <a:r>
              <a:rPr lang="en-US" sz="2800" dirty="0" err="1" smtClean="0"/>
              <a:t>cepljenje</a:t>
            </a:r>
            <a:r>
              <a:rPr lang="en-US" sz="2800" dirty="0" smtClean="0"/>
              <a:t> je v </a:t>
            </a:r>
            <a:r>
              <a:rPr lang="en-US" sz="2800" dirty="0" err="1" smtClean="0"/>
              <a:t>različnih</a:t>
            </a:r>
            <a:r>
              <a:rPr lang="en-US" sz="2800" dirty="0" smtClean="0"/>
              <a:t> </a:t>
            </a:r>
            <a:r>
              <a:rPr lang="en-US" sz="2800" dirty="0" err="1" smtClean="0"/>
              <a:t>starostnih</a:t>
            </a:r>
            <a:r>
              <a:rPr lang="en-US" sz="2800" dirty="0" smtClean="0"/>
              <a:t> </a:t>
            </a:r>
            <a:r>
              <a:rPr lang="en-US" sz="2800" dirty="0" err="1" smtClean="0"/>
              <a:t>obdobjih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različno</a:t>
            </a:r>
            <a:r>
              <a:rPr lang="en-US" sz="2800" dirty="0" smtClean="0"/>
              <a:t> </a:t>
            </a:r>
            <a:r>
              <a:rPr lang="en-US" sz="2800" dirty="0" err="1" smtClean="0"/>
              <a:t>učinkovito</a:t>
            </a:r>
            <a:endParaRPr lang="en-US" sz="2800" dirty="0" smtClean="0"/>
          </a:p>
          <a:p>
            <a:r>
              <a:rPr lang="en-US" sz="2800" dirty="0" err="1" smtClean="0"/>
              <a:t>zmanjša</a:t>
            </a:r>
            <a:r>
              <a:rPr lang="en-US" sz="2800" dirty="0" smtClean="0"/>
              <a:t> </a:t>
            </a:r>
            <a:r>
              <a:rPr lang="en-US" sz="2800" dirty="0" err="1" smtClean="0"/>
              <a:t>težo</a:t>
            </a:r>
            <a:r>
              <a:rPr lang="en-US" sz="2800" dirty="0" smtClean="0"/>
              <a:t> </a:t>
            </a:r>
            <a:r>
              <a:rPr lang="en-US" sz="2800" dirty="0" err="1" smtClean="0"/>
              <a:t>bolezni</a:t>
            </a:r>
            <a:endParaRPr lang="en-US" sz="2800" dirty="0" smtClean="0"/>
          </a:p>
          <a:p>
            <a:r>
              <a:rPr lang="en-US" sz="2800" dirty="0" err="1" smtClean="0"/>
              <a:t>cepivo</a:t>
            </a:r>
            <a:r>
              <a:rPr lang="en-US" sz="2800" dirty="0" smtClean="0"/>
              <a:t> </a:t>
            </a:r>
            <a:r>
              <a:rPr lang="en-US" sz="2800" dirty="0" err="1" smtClean="0"/>
              <a:t>mora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ustrezno</a:t>
            </a:r>
            <a:r>
              <a:rPr lang="en-US" sz="2800" dirty="0" smtClean="0"/>
              <a:t> </a:t>
            </a:r>
            <a:r>
              <a:rPr lang="en-US" sz="2800" dirty="0" err="1" smtClean="0"/>
              <a:t>formulirano</a:t>
            </a:r>
            <a:endParaRPr lang="en-US" sz="2800" dirty="0" smtClean="0"/>
          </a:p>
          <a:p>
            <a:r>
              <a:rPr lang="en-US" sz="2800" dirty="0" err="1" smtClean="0"/>
              <a:t>cepljenje</a:t>
            </a:r>
            <a:r>
              <a:rPr lang="en-US" sz="2800" dirty="0" smtClean="0"/>
              <a:t> (</a:t>
            </a:r>
            <a:r>
              <a:rPr lang="en-US" sz="2800" dirty="0" err="1" smtClean="0"/>
              <a:t>otrok</a:t>
            </a:r>
            <a:r>
              <a:rPr lang="en-US" sz="2800" dirty="0" smtClean="0"/>
              <a:t>!) </a:t>
            </a:r>
            <a:r>
              <a:rPr lang="en-US" sz="2800" dirty="0" err="1" smtClean="0"/>
              <a:t>vpliva</a:t>
            </a:r>
            <a:r>
              <a:rPr lang="en-US" sz="2800" dirty="0" smtClean="0"/>
              <a:t> </a:t>
            </a:r>
            <a:r>
              <a:rPr lang="en-US" sz="2800" dirty="0" err="1" smtClean="0"/>
              <a:t>tudi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kolektivno</a:t>
            </a:r>
            <a:r>
              <a:rPr lang="en-US" sz="2800" dirty="0" smtClean="0"/>
              <a:t> </a:t>
            </a:r>
            <a:r>
              <a:rPr lang="en-US" sz="2800" dirty="0" err="1" smtClean="0"/>
              <a:t>zaščito</a:t>
            </a:r>
            <a:r>
              <a:rPr lang="en-US" sz="2800" dirty="0" smtClean="0"/>
              <a:t> </a:t>
            </a:r>
            <a:r>
              <a:rPr lang="en-US" sz="2800" dirty="0" err="1" smtClean="0"/>
              <a:t>skupnosti</a:t>
            </a:r>
            <a:endParaRPr lang="en-US" sz="2800" dirty="0" smtClean="0"/>
          </a:p>
          <a:p>
            <a:r>
              <a:rPr lang="en-US" sz="2800" dirty="0" err="1" smtClean="0"/>
              <a:t>ker</a:t>
            </a:r>
            <a:r>
              <a:rPr lang="en-US" sz="2800" dirty="0"/>
              <a:t>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en-US" sz="2800" dirty="0" err="1" smtClean="0"/>
              <a:t>cepivo</a:t>
            </a:r>
            <a:r>
              <a:rPr lang="en-US" sz="2800" dirty="0" smtClean="0"/>
              <a:t> </a:t>
            </a:r>
            <a:r>
              <a:rPr lang="en-US" sz="2800" dirty="0" err="1" smtClean="0"/>
              <a:t>omejeno</a:t>
            </a:r>
            <a:r>
              <a:rPr lang="en-US" sz="2800" dirty="0" smtClean="0"/>
              <a:t> </a:t>
            </a:r>
            <a:r>
              <a:rPr lang="en-US" sz="2800" dirty="0" err="1" smtClean="0"/>
              <a:t>učinkovitost</a:t>
            </a:r>
            <a:r>
              <a:rPr lang="en-US" sz="2800" dirty="0" smtClean="0"/>
              <a:t>, je </a:t>
            </a:r>
            <a:r>
              <a:rPr lang="en-US" sz="2800" dirty="0" err="1" smtClean="0"/>
              <a:t>potrebna</a:t>
            </a:r>
            <a:r>
              <a:rPr lang="en-US" sz="2800" dirty="0" smtClean="0"/>
              <a:t> </a:t>
            </a:r>
            <a:r>
              <a:rPr lang="en-US" sz="2800" dirty="0" err="1" smtClean="0"/>
              <a:t>čim</a:t>
            </a:r>
            <a:r>
              <a:rPr lang="en-US" sz="2800" dirty="0" smtClean="0"/>
              <a:t> </a:t>
            </a:r>
            <a:r>
              <a:rPr lang="en-US" sz="2800" dirty="0" err="1" smtClean="0"/>
              <a:t>višja</a:t>
            </a:r>
            <a:r>
              <a:rPr lang="en-US" sz="2800" dirty="0" smtClean="0"/>
              <a:t> </a:t>
            </a:r>
            <a:r>
              <a:rPr lang="en-US" sz="2800" dirty="0" err="1" smtClean="0"/>
              <a:t>precepljenost</a:t>
            </a:r>
            <a:r>
              <a:rPr lang="en-US" sz="2800" dirty="0" smtClean="0"/>
              <a:t> (ZD!!!)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8231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7749"/>
            <a:ext cx="8229600" cy="3174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Cepivo</a:t>
            </a:r>
            <a:r>
              <a:rPr lang="en-US" sz="4000" dirty="0" smtClean="0"/>
              <a:t> </a:t>
            </a:r>
            <a:r>
              <a:rPr lang="en-US" sz="4000" dirty="0" err="1" smtClean="0"/>
              <a:t>bolj</a:t>
            </a:r>
            <a:r>
              <a:rPr lang="en-US" sz="4000" dirty="0" smtClean="0"/>
              <a:t> </a:t>
            </a:r>
            <a:r>
              <a:rPr lang="en-US" sz="4000" dirty="0" err="1" smtClean="0"/>
              <a:t>učinkuje</a:t>
            </a:r>
            <a:r>
              <a:rPr lang="en-US" sz="4000" dirty="0" smtClean="0"/>
              <a:t>,</a:t>
            </a:r>
          </a:p>
          <a:p>
            <a:pPr marL="0" indent="0" algn="ctr">
              <a:buNone/>
            </a:pPr>
            <a:r>
              <a:rPr lang="en-US" sz="4000" dirty="0" err="1" smtClean="0"/>
              <a:t>če</a:t>
            </a:r>
            <a:r>
              <a:rPr lang="en-US" sz="4000" dirty="0" smtClean="0"/>
              <a:t> </a:t>
            </a:r>
            <a:r>
              <a:rPr lang="en-US" sz="4000" dirty="0" err="1" smtClean="0"/>
              <a:t>ga</a:t>
            </a:r>
            <a:r>
              <a:rPr lang="en-US" sz="4000" dirty="0" smtClean="0"/>
              <a:t> </a:t>
            </a:r>
            <a:r>
              <a:rPr lang="en-US" sz="4000" dirty="0" err="1" smtClean="0"/>
              <a:t>uporabimo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 </a:t>
            </a:r>
            <a:r>
              <a:rPr lang="en-US" dirty="0" err="1" smtClean="0"/>
              <a:t>čakaj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Ne </a:t>
            </a:r>
            <a:r>
              <a:rPr lang="en-US" dirty="0" err="1"/>
              <a:t>čakaj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sepso</a:t>
            </a:r>
            <a:r>
              <a:rPr lang="en-US" dirty="0" smtClean="0"/>
              <a:t>, le </a:t>
            </a:r>
            <a:r>
              <a:rPr lang="en-US" dirty="0" err="1" smtClean="0"/>
              <a:t>cepi</a:t>
            </a:r>
            <a:r>
              <a:rPr lang="en-US" dirty="0" smtClean="0"/>
              <a:t> se </a:t>
            </a:r>
            <a:r>
              <a:rPr lang="en-US" dirty="0" err="1" smtClean="0"/>
              <a:t>zdaj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 smtClean="0"/>
              <a:t>bo</a:t>
            </a:r>
            <a:r>
              <a:rPr lang="en-US" dirty="0" smtClean="0"/>
              <a:t> </a:t>
            </a:r>
            <a:r>
              <a:rPr lang="en-US" dirty="0" err="1" smtClean="0"/>
              <a:t>tubus</a:t>
            </a:r>
            <a:r>
              <a:rPr lang="en-US" dirty="0" smtClean="0"/>
              <a:t>, </a:t>
            </a:r>
            <a:r>
              <a:rPr lang="en-US" dirty="0" err="1" smtClean="0"/>
              <a:t>katetri</a:t>
            </a:r>
            <a:r>
              <a:rPr lang="en-US" dirty="0" smtClean="0"/>
              <a:t>, </a:t>
            </a:r>
            <a:r>
              <a:rPr lang="en-US" dirty="0" err="1"/>
              <a:t>zakaj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sepsa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zmer</a:t>
            </a:r>
            <a:r>
              <a:rPr lang="en-US" dirty="0" smtClean="0"/>
              <a:t>’ </a:t>
            </a:r>
            <a:r>
              <a:rPr lang="en-US" dirty="0" err="1" smtClean="0"/>
              <a:t>preseneti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dirty="0" err="1" smtClean="0"/>
              <a:t>ponoč</a:t>
            </a:r>
            <a:r>
              <a:rPr lang="en-US" dirty="0" smtClean="0"/>
              <a:t> </a:t>
            </a:r>
            <a:r>
              <a:rPr lang="en-US" dirty="0" err="1" smtClean="0"/>
              <a:t>al’pozim</a:t>
            </a:r>
            <a:r>
              <a:rPr lang="en-US" dirty="0" smtClean="0"/>
              <a:t> al’ </a:t>
            </a:r>
            <a:r>
              <a:rPr lang="en-US" dirty="0" err="1" smtClean="0"/>
              <a:t>poleti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 </a:t>
            </a:r>
            <a:r>
              <a:rPr lang="en-US" dirty="0" err="1" smtClean="0"/>
              <a:t>čakaj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sepso</a:t>
            </a:r>
            <a:r>
              <a:rPr lang="en-US" dirty="0" smtClean="0"/>
              <a:t>, le </a:t>
            </a:r>
            <a:r>
              <a:rPr lang="en-US" dirty="0" err="1" smtClean="0"/>
              <a:t>cepi</a:t>
            </a:r>
            <a:r>
              <a:rPr lang="en-US" dirty="0" smtClean="0"/>
              <a:t> se </a:t>
            </a:r>
            <a:r>
              <a:rPr lang="en-US" dirty="0" err="1" smtClean="0"/>
              <a:t>zdaj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smtClean="0"/>
              <a:t>ne </a:t>
            </a:r>
            <a:r>
              <a:rPr lang="en-US" dirty="0" err="1" smtClean="0"/>
              <a:t>boj</a:t>
            </a:r>
            <a:r>
              <a:rPr lang="en-US" dirty="0" smtClean="0"/>
              <a:t> se </a:t>
            </a:r>
            <a:r>
              <a:rPr lang="en-US" dirty="0" err="1" smtClean="0"/>
              <a:t>avtizma</a:t>
            </a:r>
            <a:r>
              <a:rPr lang="en-US" dirty="0" smtClean="0"/>
              <a:t> in ne </a:t>
            </a:r>
            <a:r>
              <a:rPr lang="en-US" dirty="0" err="1" smtClean="0"/>
              <a:t>norih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rav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 smtClean="0"/>
              <a:t>pnevmokok</a:t>
            </a:r>
            <a:r>
              <a:rPr lang="en-US" dirty="0" smtClean="0"/>
              <a:t> </a:t>
            </a:r>
            <a:r>
              <a:rPr lang="en-US" dirty="0" err="1" smtClean="0"/>
              <a:t>nič</a:t>
            </a:r>
            <a:r>
              <a:rPr lang="en-US" dirty="0" smtClean="0"/>
              <a:t> ne </a:t>
            </a:r>
            <a:r>
              <a:rPr lang="en-US" dirty="0" err="1"/>
              <a:t>čaka</a:t>
            </a:r>
            <a:r>
              <a:rPr lang="en-US" dirty="0"/>
              <a:t>, </a:t>
            </a:r>
            <a:r>
              <a:rPr lang="en-US" dirty="0" err="1" smtClean="0"/>
              <a:t>gripa</a:t>
            </a:r>
            <a:r>
              <a:rPr lang="en-US" dirty="0"/>
              <a:t> </a:t>
            </a:r>
            <a:r>
              <a:rPr lang="en-US" dirty="0" err="1" smtClean="0"/>
              <a:t>koraka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dirty="0" err="1" smtClean="0"/>
              <a:t>če</a:t>
            </a:r>
            <a:r>
              <a:rPr lang="en-US" dirty="0" smtClean="0"/>
              <a:t> </a:t>
            </a:r>
            <a:r>
              <a:rPr lang="en-US" dirty="0" err="1" smtClean="0"/>
              <a:t>bil</a:t>
            </a:r>
            <a:r>
              <a:rPr lang="en-US" dirty="0" smtClean="0"/>
              <a:t> bi rad </a:t>
            </a:r>
            <a:r>
              <a:rPr lang="en-US" dirty="0" err="1" smtClean="0"/>
              <a:t>zdrav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 </a:t>
            </a:r>
            <a:r>
              <a:rPr lang="en-US" dirty="0" err="1" smtClean="0"/>
              <a:t>daj</a:t>
            </a:r>
            <a:r>
              <a:rPr lang="en-US" dirty="0" smtClean="0"/>
              <a:t>, le </a:t>
            </a:r>
            <a:r>
              <a:rPr lang="en-US" dirty="0" err="1" smtClean="0"/>
              <a:t>daj</a:t>
            </a:r>
            <a:r>
              <a:rPr lang="en-US" dirty="0" smtClean="0"/>
              <a:t> se </a:t>
            </a:r>
            <a:r>
              <a:rPr lang="en-US" dirty="0" err="1" smtClean="0"/>
              <a:t>cepi</a:t>
            </a:r>
            <a:r>
              <a:rPr lang="en-US" dirty="0" smtClean="0"/>
              <a:t> </a:t>
            </a:r>
            <a:r>
              <a:rPr lang="en-US" dirty="0" err="1" smtClean="0"/>
              <a:t>zdaj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Cepiva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preprečevanje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so v </a:t>
            </a:r>
            <a:r>
              <a:rPr lang="en-US" dirty="0" err="1" smtClean="0"/>
              <a:t>fazi</a:t>
            </a:r>
            <a:r>
              <a:rPr lang="en-US" dirty="0" smtClean="0"/>
              <a:t> </a:t>
            </a:r>
            <a:r>
              <a:rPr lang="en-US" dirty="0" err="1" smtClean="0"/>
              <a:t>raziskav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2870"/>
            <a:ext cx="8487229" cy="507637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smtClean="0"/>
              <a:t>S. </a:t>
            </a:r>
            <a:r>
              <a:rPr lang="en-US" sz="2800" b="1" i="1" dirty="0" err="1" smtClean="0"/>
              <a:t>agalactiae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podenot</a:t>
            </a:r>
            <a:r>
              <a:rPr lang="en-US" sz="2800" dirty="0" smtClean="0"/>
              <a:t> in </a:t>
            </a:r>
            <a:r>
              <a:rPr lang="en-US" sz="2800" dirty="0" err="1" smtClean="0"/>
              <a:t>kapsularni</a:t>
            </a:r>
            <a:r>
              <a:rPr lang="en-US" sz="2800" dirty="0" smtClean="0"/>
              <a:t> </a:t>
            </a:r>
            <a:r>
              <a:rPr lang="en-US" sz="2800" dirty="0" err="1" smtClean="0"/>
              <a:t>polisaharidni</a:t>
            </a:r>
            <a:r>
              <a:rPr lang="en-US" sz="2800" dirty="0" smtClean="0"/>
              <a:t> </a:t>
            </a:r>
            <a:r>
              <a:rPr lang="en-US" sz="2800" dirty="0" err="1" smtClean="0"/>
              <a:t>konjugat</a:t>
            </a:r>
            <a:endParaRPr lang="en-US" sz="2800" dirty="0" smtClean="0"/>
          </a:p>
          <a:p>
            <a:pPr lvl="1">
              <a:lnSpc>
                <a:spcPct val="110000"/>
              </a:lnSpc>
            </a:pPr>
            <a:r>
              <a:rPr lang="en-US" sz="2400" dirty="0" err="1" smtClean="0"/>
              <a:t>zaščita</a:t>
            </a:r>
            <a:r>
              <a:rPr lang="en-US" sz="2400" dirty="0" smtClean="0"/>
              <a:t> </a:t>
            </a:r>
            <a:r>
              <a:rPr lang="en-US" sz="2400" dirty="0" err="1" smtClean="0"/>
              <a:t>pred</a:t>
            </a:r>
            <a:r>
              <a:rPr lang="en-US" sz="2400" dirty="0" smtClean="0"/>
              <a:t> </a:t>
            </a:r>
            <a:r>
              <a:rPr lang="en-US" sz="2400" dirty="0" err="1" smtClean="0"/>
              <a:t>kolonizacijo</a:t>
            </a:r>
            <a:r>
              <a:rPr lang="en-US" sz="2400" dirty="0" smtClean="0"/>
              <a:t>, </a:t>
            </a:r>
            <a:r>
              <a:rPr lang="en-US" sz="2400" dirty="0" err="1" smtClean="0"/>
              <a:t>imunogenost</a:t>
            </a:r>
            <a:endParaRPr lang="en-US" sz="2400" dirty="0" smtClean="0"/>
          </a:p>
          <a:p>
            <a:pPr marL="457200" lvl="1" indent="0">
              <a:lnSpc>
                <a:spcPct val="5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i="1" dirty="0" smtClean="0"/>
              <a:t>S. </a:t>
            </a:r>
            <a:r>
              <a:rPr lang="en-US" sz="2800" b="1" i="1" dirty="0" err="1" smtClean="0"/>
              <a:t>aureus</a:t>
            </a:r>
            <a:r>
              <a:rPr lang="en-US" sz="2800" b="1" i="1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še</a:t>
            </a:r>
            <a:r>
              <a:rPr lang="en-US" sz="2800" dirty="0" smtClean="0"/>
              <a:t> </a:t>
            </a:r>
            <a:r>
              <a:rPr lang="en-US" sz="2800" dirty="0" err="1" smtClean="0"/>
              <a:t>nimamo</a:t>
            </a:r>
            <a:r>
              <a:rPr lang="en-US" sz="2800" dirty="0" smtClean="0"/>
              <a:t> </a:t>
            </a:r>
            <a:r>
              <a:rPr lang="en-US" sz="2800" dirty="0" err="1" smtClean="0"/>
              <a:t>učinkovitega</a:t>
            </a:r>
            <a:r>
              <a:rPr lang="en-US" sz="2800" dirty="0" smtClean="0"/>
              <a:t> </a:t>
            </a:r>
            <a:r>
              <a:rPr lang="en-US" sz="2800" dirty="0" err="1" smtClean="0"/>
              <a:t>cepiva</a:t>
            </a:r>
            <a:r>
              <a:rPr lang="en-US" sz="2800" dirty="0" smtClean="0"/>
              <a:t>, </a:t>
            </a:r>
            <a:r>
              <a:rPr lang="en-US" sz="2800" dirty="0" err="1" smtClean="0"/>
              <a:t>dosedanje</a:t>
            </a:r>
            <a:r>
              <a:rPr lang="en-US" sz="2800" dirty="0" smtClean="0"/>
              <a:t> </a:t>
            </a:r>
            <a:r>
              <a:rPr lang="en-US" sz="2800" dirty="0" err="1" smtClean="0"/>
              <a:t>raziskave</a:t>
            </a:r>
            <a:r>
              <a:rPr lang="en-US" sz="2800" dirty="0" smtClean="0"/>
              <a:t> </a:t>
            </a:r>
            <a:r>
              <a:rPr lang="en-US" sz="2800" dirty="0" err="1" smtClean="0"/>
              <a:t>kliničnega</a:t>
            </a:r>
            <a:r>
              <a:rPr lang="en-US" sz="2800" dirty="0" smtClean="0"/>
              <a:t> </a:t>
            </a:r>
            <a:r>
              <a:rPr lang="en-US" sz="2800" dirty="0" err="1" smtClean="0"/>
              <a:t>učinka</a:t>
            </a:r>
            <a:r>
              <a:rPr lang="en-US" sz="2800" dirty="0" smtClean="0"/>
              <a:t> </a:t>
            </a:r>
            <a:r>
              <a:rPr lang="en-US" sz="2800" dirty="0" err="1" smtClean="0"/>
              <a:t>niso</a:t>
            </a:r>
            <a:r>
              <a:rPr lang="en-US" sz="2800" dirty="0" smtClean="0"/>
              <a:t> </a:t>
            </a:r>
            <a:r>
              <a:rPr lang="en-US" sz="2800" dirty="0" err="1" smtClean="0"/>
              <a:t>imele</a:t>
            </a:r>
            <a:endParaRPr lang="en-US" sz="2800" dirty="0" smtClean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b="1" i="1" dirty="0" smtClean="0"/>
              <a:t>S. </a:t>
            </a:r>
            <a:r>
              <a:rPr lang="en-US" sz="2800" b="1" i="1" dirty="0" err="1" smtClean="0"/>
              <a:t>pyogenes</a:t>
            </a:r>
            <a:r>
              <a:rPr lang="en-US" sz="2800" b="1" i="1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začetne</a:t>
            </a:r>
            <a:r>
              <a:rPr lang="en-US" sz="2800" dirty="0" smtClean="0"/>
              <a:t> faze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600" b="1" dirty="0" smtClean="0"/>
              <a:t>RSV</a:t>
            </a:r>
            <a:r>
              <a:rPr lang="en-US" sz="2600" dirty="0" smtClean="0"/>
              <a:t> - A Study to Determine the Safety and Efficacy of the RSV F Vaccine to Protect Infants Via Maternal Immunization (</a:t>
            </a:r>
            <a:r>
              <a:rPr lang="cs-CZ" sz="2600" dirty="0" smtClean="0"/>
              <a:t>NCT02624947)</a:t>
            </a:r>
            <a:endParaRPr lang="en-US" sz="2600" dirty="0" smtClean="0"/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315761" cy="365125"/>
          </a:xfrm>
        </p:spPr>
        <p:txBody>
          <a:bodyPr/>
          <a:lstStyle/>
          <a:p>
            <a:r>
              <a:rPr lang="en-US" dirty="0" smtClean="0"/>
              <a:t>Song et al. Hum </a:t>
            </a:r>
            <a:r>
              <a:rPr lang="en-US" dirty="0" err="1" smtClean="0"/>
              <a:t>Vacc</a:t>
            </a:r>
            <a:r>
              <a:rPr lang="en-US" dirty="0" smtClean="0"/>
              <a:t> </a:t>
            </a:r>
            <a:r>
              <a:rPr lang="en-US" dirty="0" err="1" smtClean="0"/>
              <a:t>Immunoth</a:t>
            </a:r>
            <a:r>
              <a:rPr lang="en-US" dirty="0" smtClean="0"/>
              <a:t> 2018, </a:t>
            </a:r>
            <a:r>
              <a:rPr lang="en-US" dirty="0" err="1" smtClean="0"/>
              <a:t>Redi</a:t>
            </a:r>
            <a:r>
              <a:rPr lang="en-US" dirty="0" smtClean="0"/>
              <a:t> et al. N </a:t>
            </a:r>
            <a:r>
              <a:rPr lang="en-US" dirty="0" err="1" smtClean="0"/>
              <a:t>Microbiol</a:t>
            </a:r>
            <a:r>
              <a:rPr lang="en-US" dirty="0" smtClean="0"/>
              <a:t> 2018,  </a:t>
            </a:r>
            <a:r>
              <a:rPr lang="en-US" dirty="0" err="1" smtClean="0"/>
              <a:t>ClinicalTrials.gov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Posebej</a:t>
            </a:r>
            <a:r>
              <a:rPr lang="en-US" dirty="0" smtClean="0"/>
              <a:t> </a:t>
            </a:r>
            <a:r>
              <a:rPr lang="en-US" dirty="0" err="1" smtClean="0"/>
              <a:t>ogrožene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prebivalstva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otroci</a:t>
            </a:r>
            <a:endParaRPr lang="en-US" dirty="0" smtClean="0"/>
          </a:p>
          <a:p>
            <a:r>
              <a:rPr lang="en-US" dirty="0" err="1" smtClean="0"/>
              <a:t>starostniki</a:t>
            </a:r>
            <a:endParaRPr lang="en-US" dirty="0" smtClean="0"/>
          </a:p>
          <a:p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endParaRPr lang="en-US" dirty="0" smtClean="0"/>
          </a:p>
          <a:p>
            <a:r>
              <a:rPr lang="en-US" dirty="0" err="1" smtClean="0"/>
              <a:t>imunske</a:t>
            </a:r>
            <a:r>
              <a:rPr lang="en-US" dirty="0" smtClean="0"/>
              <a:t> </a:t>
            </a:r>
            <a:r>
              <a:rPr lang="en-US" dirty="0" err="1" smtClean="0"/>
              <a:t>pomanjkljivosti</a:t>
            </a:r>
            <a:r>
              <a:rPr lang="en-US" dirty="0" smtClean="0"/>
              <a:t> (</a:t>
            </a:r>
            <a:r>
              <a:rPr lang="en-US" dirty="0" err="1" smtClean="0"/>
              <a:t>prirojene</a:t>
            </a:r>
            <a:r>
              <a:rPr lang="en-US" dirty="0" smtClean="0"/>
              <a:t>, </a:t>
            </a:r>
            <a:r>
              <a:rPr lang="en-US" dirty="0" err="1" smtClean="0"/>
              <a:t>pridobljene</a:t>
            </a:r>
            <a:r>
              <a:rPr lang="en-US" dirty="0" smtClean="0"/>
              <a:t>, </a:t>
            </a:r>
            <a:r>
              <a:rPr lang="en-US" dirty="0" err="1" smtClean="0"/>
              <a:t>asplenija</a:t>
            </a:r>
            <a:r>
              <a:rPr lang="en-US" dirty="0" smtClean="0"/>
              <a:t>,</a:t>
            </a:r>
            <a:r>
              <a:rPr lang="mr-IN" dirty="0" smtClean="0"/>
              <a:t>…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674" y="6356350"/>
            <a:ext cx="4676568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H. </a:t>
            </a:r>
            <a:r>
              <a:rPr lang="en-US" b="1" i="1" dirty="0" err="1" smtClean="0"/>
              <a:t>influenzae</a:t>
            </a:r>
            <a:r>
              <a:rPr lang="en-US" b="1" i="1" dirty="0" smtClean="0"/>
              <a:t> </a:t>
            </a:r>
            <a:r>
              <a:rPr lang="en-US" b="1" dirty="0" err="1" smtClean="0"/>
              <a:t>tipa</a:t>
            </a:r>
            <a:r>
              <a:rPr lang="en-US" b="1" dirty="0" smtClean="0"/>
              <a:t>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056332" cy="49623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Gramu</a:t>
            </a:r>
            <a:r>
              <a:rPr lang="en-US" dirty="0" smtClean="0"/>
              <a:t> </a:t>
            </a:r>
            <a:r>
              <a:rPr lang="en-US" dirty="0" err="1" smtClean="0"/>
              <a:t>negativen</a:t>
            </a:r>
            <a:r>
              <a:rPr lang="en-US" dirty="0" smtClean="0"/>
              <a:t> </a:t>
            </a:r>
            <a:r>
              <a:rPr lang="en-US" dirty="0" err="1" smtClean="0"/>
              <a:t>kokobacil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uvedbo</a:t>
            </a:r>
            <a:r>
              <a:rPr lang="en-US" dirty="0" smtClean="0"/>
              <a:t> </a:t>
            </a:r>
            <a:r>
              <a:rPr lang="en-US" dirty="0" err="1" smtClean="0"/>
              <a:t>cepljenja</a:t>
            </a:r>
            <a:r>
              <a:rPr lang="en-US" dirty="0" smtClean="0"/>
              <a:t> </a:t>
            </a:r>
            <a:r>
              <a:rPr lang="en-US" dirty="0" err="1" smtClean="0"/>
              <a:t>otrok</a:t>
            </a:r>
            <a:r>
              <a:rPr lang="en-US" dirty="0" smtClean="0"/>
              <a:t> </a:t>
            </a:r>
            <a:r>
              <a:rPr lang="en-US" dirty="0" err="1" smtClean="0"/>
              <a:t>najpogostejši</a:t>
            </a:r>
            <a:r>
              <a:rPr lang="en-US" dirty="0" smtClean="0"/>
              <a:t> </a:t>
            </a:r>
            <a:r>
              <a:rPr lang="en-US" dirty="0" err="1" smtClean="0"/>
              <a:t>povzročitelj</a:t>
            </a:r>
            <a:r>
              <a:rPr lang="en-US" dirty="0" smtClean="0"/>
              <a:t> </a:t>
            </a:r>
            <a:r>
              <a:rPr lang="en-US" dirty="0" err="1" smtClean="0"/>
              <a:t>invazivnih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meningitis, </a:t>
            </a:r>
            <a:r>
              <a:rPr lang="en-US" dirty="0" err="1" smtClean="0"/>
              <a:t>sepsa</a:t>
            </a:r>
            <a:r>
              <a:rPr lang="en-US" dirty="0" smtClean="0"/>
              <a:t>, </a:t>
            </a:r>
            <a:r>
              <a:rPr lang="en-US" dirty="0" err="1" smtClean="0"/>
              <a:t>epiglotitis</a:t>
            </a:r>
            <a:r>
              <a:rPr lang="en-US" dirty="0" smtClean="0"/>
              <a:t>, </a:t>
            </a:r>
            <a:r>
              <a:rPr lang="en-US" dirty="0" err="1" smtClean="0"/>
              <a:t>artritis</a:t>
            </a:r>
            <a:r>
              <a:rPr lang="en-US" dirty="0" smtClean="0"/>
              <a:t>, </a:t>
            </a:r>
            <a:r>
              <a:rPr lang="en-US" dirty="0" err="1" smtClean="0"/>
              <a:t>celulitis</a:t>
            </a:r>
            <a:r>
              <a:rPr lang="en-US" dirty="0" smtClean="0"/>
              <a:t>,</a:t>
            </a:r>
            <a:r>
              <a:rPr lang="mr-IN" dirty="0" smtClean="0"/>
              <a:t>…</a:t>
            </a:r>
            <a:endParaRPr lang="sl-SI" dirty="0" smtClean="0"/>
          </a:p>
          <a:p>
            <a:pPr>
              <a:lnSpc>
                <a:spcPct val="120000"/>
              </a:lnSpc>
            </a:pPr>
            <a:r>
              <a:rPr lang="sl-SI" smtClean="0"/>
              <a:t>odpornost proti antibiotikom: </a:t>
            </a:r>
            <a:r>
              <a:rPr lang="sl-SI" dirty="0" smtClean="0"/>
              <a:t>betalaktamaza, BLNAR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674" y="6356350"/>
            <a:ext cx="5294126" cy="365125"/>
          </a:xfrm>
        </p:spPr>
        <p:txBody>
          <a:bodyPr/>
          <a:lstStyle/>
          <a:p>
            <a:pPr algn="l"/>
            <a:r>
              <a:rPr lang="en-US" dirty="0" smtClean="0"/>
              <a:t>Hasegawa  K. </a:t>
            </a:r>
            <a:r>
              <a:rPr lang="en-US" dirty="0"/>
              <a:t> </a:t>
            </a:r>
            <a:r>
              <a:rPr lang="en-US" dirty="0" smtClean="0"/>
              <a:t>J </a:t>
            </a:r>
            <a:r>
              <a:rPr lang="en-US" dirty="0" err="1" smtClean="0"/>
              <a:t>Antimicrob</a:t>
            </a:r>
            <a:r>
              <a:rPr lang="en-US" dirty="0" smtClean="0"/>
              <a:t> </a:t>
            </a:r>
            <a:r>
              <a:rPr lang="en-US" dirty="0" err="1" smtClean="0"/>
              <a:t>Chemother</a:t>
            </a:r>
            <a:r>
              <a:rPr lang="en-US" dirty="0" smtClean="0"/>
              <a:t>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Epidemiologija</a:t>
            </a:r>
            <a:r>
              <a:rPr lang="en-US" b="1" dirty="0" smtClean="0"/>
              <a:t> </a:t>
            </a:r>
            <a:r>
              <a:rPr lang="en-US" b="1" dirty="0" err="1" smtClean="0"/>
              <a:t>okužb</a:t>
            </a:r>
            <a:r>
              <a:rPr lang="en-US" b="1" dirty="0" smtClean="0"/>
              <a:t> s </a:t>
            </a:r>
            <a:r>
              <a:rPr lang="en-US" b="1" dirty="0" err="1" smtClean="0"/>
              <a:t>Hib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uvedbi</a:t>
            </a:r>
            <a:r>
              <a:rPr lang="en-US" b="1" dirty="0" smtClean="0"/>
              <a:t> </a:t>
            </a:r>
            <a:r>
              <a:rPr lang="en-US" b="1" dirty="0" err="1" smtClean="0"/>
              <a:t>cepljenja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3492980"/>
          </a:xfrm>
        </p:spPr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Sloveniji</a:t>
            </a:r>
            <a:r>
              <a:rPr lang="en-US" dirty="0" smtClean="0"/>
              <a:t> </a:t>
            </a:r>
            <a:r>
              <a:rPr lang="en-US" dirty="0" err="1" smtClean="0"/>
              <a:t>cepljenje</a:t>
            </a:r>
            <a:r>
              <a:rPr lang="en-US" dirty="0" smtClean="0"/>
              <a:t> </a:t>
            </a:r>
            <a:r>
              <a:rPr lang="en-US" dirty="0" err="1" smtClean="0"/>
              <a:t>uvedeno</a:t>
            </a:r>
            <a:r>
              <a:rPr lang="en-US" dirty="0" smtClean="0"/>
              <a:t> </a:t>
            </a:r>
            <a:r>
              <a:rPr lang="en-US" dirty="0" err="1" smtClean="0"/>
              <a:t>leta</a:t>
            </a:r>
            <a:r>
              <a:rPr lang="en-US" dirty="0" smtClean="0"/>
              <a:t> 2000</a:t>
            </a:r>
          </a:p>
          <a:p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en-US" dirty="0" err="1" smtClean="0"/>
              <a:t>Hib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otrocih</a:t>
            </a:r>
            <a:r>
              <a:rPr lang="en-US" dirty="0" smtClean="0"/>
              <a:t> so </a:t>
            </a:r>
            <a:r>
              <a:rPr lang="en-US" dirty="0" err="1" smtClean="0"/>
              <a:t>izginili</a:t>
            </a:r>
            <a:endParaRPr lang="en-US" dirty="0" smtClean="0"/>
          </a:p>
          <a:p>
            <a:r>
              <a:rPr lang="en-US" dirty="0" err="1" smtClean="0"/>
              <a:t>sedaj</a:t>
            </a:r>
            <a:r>
              <a:rPr lang="en-US" dirty="0" smtClean="0"/>
              <a:t> so </a:t>
            </a:r>
            <a:r>
              <a:rPr lang="en-US" dirty="0" err="1" smtClean="0"/>
              <a:t>prisotne</a:t>
            </a:r>
            <a:r>
              <a:rPr lang="en-US" dirty="0" smtClean="0"/>
              <a:t> le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ntHi</a:t>
            </a:r>
            <a:r>
              <a:rPr lang="en-US" dirty="0" smtClean="0"/>
              <a:t> </a:t>
            </a:r>
            <a:r>
              <a:rPr lang="en-US" dirty="0" err="1" smtClean="0"/>
              <a:t>okužbe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okužbe</a:t>
            </a:r>
            <a:r>
              <a:rPr lang="en-US" dirty="0" smtClean="0"/>
              <a:t> z </a:t>
            </a:r>
            <a:r>
              <a:rPr lang="en-US" dirty="0" err="1" smtClean="0"/>
              <a:t>drugimi</a:t>
            </a:r>
            <a:r>
              <a:rPr lang="en-US" dirty="0" smtClean="0"/>
              <a:t> </a:t>
            </a:r>
            <a:r>
              <a:rPr lang="en-US" dirty="0" err="1" smtClean="0"/>
              <a:t>inkapsuliranimi</a:t>
            </a:r>
            <a:r>
              <a:rPr lang="en-US" dirty="0" smtClean="0"/>
              <a:t> Hi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5601" y="6356350"/>
            <a:ext cx="2895600" cy="365125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888"/>
            <a:ext cx="9144000" cy="471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139700"/>
            <a:ext cx="75692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00" y="6438900"/>
            <a:ext cx="3594100" cy="4191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184904" y="4494736"/>
            <a:ext cx="423310" cy="1592306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Smrti</a:t>
            </a:r>
            <a:r>
              <a:rPr lang="en-US" dirty="0" smtClean="0"/>
              <a:t> </a:t>
            </a:r>
            <a:r>
              <a:rPr lang="en-US" dirty="0" err="1" smtClean="0"/>
              <a:t>otrok</a:t>
            </a:r>
            <a:r>
              <a:rPr lang="en-US" dirty="0" smtClean="0"/>
              <a:t> </a:t>
            </a:r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Hib</a:t>
            </a:r>
            <a:r>
              <a:rPr lang="en-US" dirty="0" smtClean="0"/>
              <a:t> </a:t>
            </a:r>
            <a:r>
              <a:rPr lang="en-US" dirty="0" err="1" smtClean="0"/>
              <a:t>okužb</a:t>
            </a:r>
            <a:r>
              <a:rPr lang="en-US" dirty="0" smtClean="0"/>
              <a:t> vs. </a:t>
            </a:r>
            <a:r>
              <a:rPr lang="en-US" dirty="0" err="1" smtClean="0"/>
              <a:t>cepljenje</a:t>
            </a:r>
            <a:r>
              <a:rPr lang="en-US" dirty="0" smtClean="0"/>
              <a:t> v </a:t>
            </a:r>
            <a:r>
              <a:rPr lang="en-US" dirty="0" err="1" smtClean="0"/>
              <a:t>svetu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9407"/>
            <a:ext cx="8110470" cy="5022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0" y="6489700"/>
            <a:ext cx="1346200" cy="368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S. </a:t>
            </a:r>
            <a:r>
              <a:rPr lang="en-US" b="1" i="1" dirty="0" err="1" smtClean="0"/>
              <a:t>pneumoniae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Gramu</a:t>
            </a:r>
            <a:r>
              <a:rPr lang="en-US" dirty="0" smtClean="0"/>
              <a:t> </a:t>
            </a:r>
            <a:r>
              <a:rPr lang="en-US" dirty="0" err="1" smtClean="0"/>
              <a:t>pozitiven</a:t>
            </a:r>
            <a:r>
              <a:rPr lang="en-US" dirty="0" smtClean="0"/>
              <a:t> </a:t>
            </a:r>
            <a:r>
              <a:rPr lang="en-US" dirty="0" err="1" smtClean="0"/>
              <a:t>diplokok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poglavitni</a:t>
            </a:r>
            <a:r>
              <a:rPr lang="en-US" dirty="0" smtClean="0"/>
              <a:t> </a:t>
            </a:r>
            <a:r>
              <a:rPr lang="en-US" dirty="0" err="1" smtClean="0"/>
              <a:t>povzročitelj</a:t>
            </a:r>
            <a:r>
              <a:rPr lang="en-US" dirty="0" smtClean="0"/>
              <a:t> </a:t>
            </a:r>
            <a:r>
              <a:rPr lang="en-US" dirty="0" err="1" smtClean="0"/>
              <a:t>bakteriemij</a:t>
            </a:r>
            <a:r>
              <a:rPr lang="en-US" dirty="0" smtClean="0"/>
              <a:t>/</a:t>
            </a:r>
            <a:r>
              <a:rPr lang="en-US" dirty="0" err="1" smtClean="0"/>
              <a:t>seps</a:t>
            </a:r>
            <a:r>
              <a:rPr lang="en-US" dirty="0" smtClean="0"/>
              <a:t>, </a:t>
            </a:r>
            <a:r>
              <a:rPr lang="en-US" dirty="0" err="1" smtClean="0"/>
              <a:t>pljučnic</a:t>
            </a:r>
            <a:r>
              <a:rPr lang="en-US" dirty="0" smtClean="0"/>
              <a:t>, </a:t>
            </a:r>
            <a:r>
              <a:rPr lang="en-US" dirty="0" err="1" smtClean="0"/>
              <a:t>vnetja</a:t>
            </a:r>
            <a:r>
              <a:rPr lang="en-US" dirty="0" smtClean="0"/>
              <a:t> </a:t>
            </a:r>
            <a:r>
              <a:rPr lang="en-US" dirty="0" err="1" smtClean="0"/>
              <a:t>srednjega</a:t>
            </a:r>
            <a:r>
              <a:rPr lang="en-US" dirty="0"/>
              <a:t> </a:t>
            </a:r>
            <a:r>
              <a:rPr lang="en-US" dirty="0" err="1" smtClean="0"/>
              <a:t>ušesa</a:t>
            </a:r>
            <a:r>
              <a:rPr lang="en-US" dirty="0" smtClean="0"/>
              <a:t> in </a:t>
            </a:r>
            <a:r>
              <a:rPr lang="en-US" dirty="0" err="1" smtClean="0"/>
              <a:t>bakterijskega</a:t>
            </a:r>
            <a:r>
              <a:rPr lang="en-US" dirty="0" smtClean="0"/>
              <a:t> </a:t>
            </a:r>
            <a:r>
              <a:rPr lang="en-US" dirty="0" err="1" smtClean="0"/>
              <a:t>rinosinuzitisa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preko</a:t>
            </a:r>
            <a:r>
              <a:rPr lang="en-US" dirty="0" smtClean="0"/>
              <a:t> 90 </a:t>
            </a:r>
            <a:r>
              <a:rPr lang="en-US" dirty="0" err="1" smtClean="0"/>
              <a:t>serotipov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problem </a:t>
            </a:r>
            <a:r>
              <a:rPr lang="en-US" dirty="0" err="1" smtClean="0"/>
              <a:t>protimikrobne</a:t>
            </a:r>
            <a:r>
              <a:rPr lang="en-US" dirty="0" smtClean="0"/>
              <a:t> </a:t>
            </a:r>
            <a:r>
              <a:rPr lang="en-US" dirty="0" err="1" smtClean="0"/>
              <a:t>odpornosti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7600" y="6379224"/>
            <a:ext cx="289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727</Words>
  <Application>Microsoft Office PowerPoint</Application>
  <PresentationFormat>Diaprojekcija na zaslonu (4:3)</PresentationFormat>
  <Paragraphs>114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Office Theme</vt:lpstr>
      <vt:lpstr>Cepljenje kot strategija preprečevanja invazivnih okužb in sepse</vt:lpstr>
      <vt:lpstr>Cepiva za preprečevanje invazivnih okužb, ki jih že imamo</vt:lpstr>
      <vt:lpstr>Cepiva za preprečevanje invazivnih okužb, ki so v fazi raziskav</vt:lpstr>
      <vt:lpstr>Posebej ogrožene skupine prebivalstva</vt:lpstr>
      <vt:lpstr>H. influenzae tipa b</vt:lpstr>
      <vt:lpstr>Epidemiologija okužb s Hib po uvedbi cepljenja</vt:lpstr>
      <vt:lpstr>PowerPointova predstavitev</vt:lpstr>
      <vt:lpstr>Smrti otrok zaradi Hib okužb vs. cepljenje v svetu</vt:lpstr>
      <vt:lpstr>S. pneumoniae</vt:lpstr>
      <vt:lpstr>Smrti otrok zaradi pnevmokoknih okužb vs. cepljenje</vt:lpstr>
      <vt:lpstr>Kaj pa Slovenija?</vt:lpstr>
      <vt:lpstr>Vpliv osnovnih bolezni na incidenco invazivnih pnevmokoknih okužb</vt:lpstr>
      <vt:lpstr>Vpliv osnovnih bolezni na smrtnost invazivnih pnevmokoknih okužb</vt:lpstr>
      <vt:lpstr>N. meningitidis</vt:lpstr>
      <vt:lpstr>Klinična učinkovitost cepiva proti MenB</vt:lpstr>
      <vt:lpstr>Učinkovitost meningokoknih cepiv pri osebah na ekulizumabu</vt:lpstr>
      <vt:lpstr>PowerPointova predstavitev</vt:lpstr>
      <vt:lpstr>Lahko s cepljenjem proti gripi vplivamo na nižjo obolevnost zaradi sepse?</vt:lpstr>
      <vt:lpstr>PowerPointova predstavitev</vt:lpstr>
      <vt:lpstr>Kaj vpliva na večjo zbolevnost in umrljivost zaradi gripe</vt:lpstr>
      <vt:lpstr>Učinkovitost cepljenja proti gripi</vt:lpstr>
      <vt:lpstr>Lahko s cepljenjem proti gripi lahko vplivamo na nižjo obolevnost zaradi sepse?</vt:lpstr>
      <vt:lpstr>PowerPointova predstavitev</vt:lpstr>
      <vt:lpstr>Ne čakaj na sepso</vt:lpstr>
    </vt:vector>
  </TitlesOfParts>
  <Company>University Medical Centre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Lahko s cepljenjem proti gripi vplivamo na nižjo obolevnost zaradi sepse?</dc:title>
  <dc:creator>Marko  Pokorn</dc:creator>
  <cp:lastModifiedBy>Simona Rojs</cp:lastModifiedBy>
  <cp:revision>105</cp:revision>
  <dcterms:created xsi:type="dcterms:W3CDTF">2017-09-10T15:36:34Z</dcterms:created>
  <dcterms:modified xsi:type="dcterms:W3CDTF">2020-01-24T12:48:13Z</dcterms:modified>
</cp:coreProperties>
</file>